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82" r:id="rId3"/>
    <p:sldId id="289" r:id="rId4"/>
    <p:sldId id="283" r:id="rId5"/>
    <p:sldId id="285" r:id="rId6"/>
    <p:sldId id="287" r:id="rId7"/>
    <p:sldId id="288" r:id="rId8"/>
    <p:sldId id="260" r:id="rId9"/>
    <p:sldId id="259" r:id="rId10"/>
    <p:sldId id="263" r:id="rId11"/>
    <p:sldId id="261" r:id="rId12"/>
    <p:sldId id="262" r:id="rId13"/>
    <p:sldId id="264" r:id="rId14"/>
    <p:sldId id="265" r:id="rId15"/>
    <p:sldId id="266" r:id="rId16"/>
    <p:sldId id="267" r:id="rId17"/>
    <p:sldId id="268" r:id="rId18"/>
    <p:sldId id="269" r:id="rId19"/>
    <p:sldId id="270" r:id="rId20"/>
    <p:sldId id="271" r:id="rId21"/>
    <p:sldId id="272" r:id="rId22"/>
    <p:sldId id="273" r:id="rId23"/>
    <p:sldId id="292" r:id="rId24"/>
    <p:sldId id="294" r:id="rId25"/>
    <p:sldId id="295" r:id="rId26"/>
    <p:sldId id="296" r:id="rId27"/>
    <p:sldId id="297" r:id="rId28"/>
    <p:sldId id="274" r:id="rId29"/>
    <p:sldId id="275" r:id="rId30"/>
    <p:sldId id="276" r:id="rId31"/>
    <p:sldId id="290" r:id="rId32"/>
    <p:sldId id="277" r:id="rId33"/>
    <p:sldId id="278" r:id="rId34"/>
    <p:sldId id="279" r:id="rId35"/>
    <p:sldId id="280" r:id="rId36"/>
    <p:sldId id="291" r:id="rId37"/>
    <p:sldId id="28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22B80"/>
    <a:srgbClr val="009ADB"/>
    <a:srgbClr val="1E3B89"/>
    <a:srgbClr val="1E3A89"/>
    <a:srgbClr val="1E1D64"/>
    <a:srgbClr val="898989"/>
    <a:srgbClr val="134F8F"/>
    <a:srgbClr val="577721"/>
    <a:srgbClr val="70004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54" autoAdjust="0"/>
  </p:normalViewPr>
  <p:slideViewPr>
    <p:cSldViewPr snapToGrid="0" snapToObjects="1">
      <p:cViewPr>
        <p:scale>
          <a:sx n="100" d="100"/>
          <a:sy n="100" d="100"/>
        </p:scale>
        <p:origin x="-72" y="8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63697C-7EF8-9145-B68A-A72AC9AFB3EB}" type="datetimeFigureOut">
              <a:rPr lang="fr-FR" smtClean="0"/>
              <a:pPr/>
              <a:t>15/10/2014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06238D-7C51-F34A-8815-6F72444ACE67}" type="slidenum">
              <a:rPr lang="fr-FR" smtClean="0"/>
              <a:pPr/>
              <a:t>‹N°›</a:t>
            </a:fld>
            <a:endParaRPr lang="fr-FR"/>
          </a:p>
        </p:txBody>
      </p:sp>
    </p:spTree>
    <p:extLst>
      <p:ext uri="{BB962C8B-B14F-4D97-AF65-F5344CB8AC3E}">
        <p14:creationId xmlns:p14="http://schemas.microsoft.com/office/powerpoint/2010/main" xmlns="" val="1059560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E93815-8C03-E547-83B5-8FB0C22AA8ED}" type="datetimeFigureOut">
              <a:rPr lang="fr-FR" smtClean="0"/>
              <a:pPr/>
              <a:t>15/10/2014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4200A-F784-4440-B298-726191DFB322}" type="slidenum">
              <a:rPr lang="fr-FR" smtClean="0"/>
              <a:pPr/>
              <a:t>‹N°›</a:t>
            </a:fld>
            <a:endParaRPr lang="fr-FR"/>
          </a:p>
        </p:txBody>
      </p:sp>
    </p:spTree>
    <p:extLst>
      <p:ext uri="{BB962C8B-B14F-4D97-AF65-F5344CB8AC3E}">
        <p14:creationId xmlns:p14="http://schemas.microsoft.com/office/powerpoint/2010/main" xmlns="" val="23673682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sz="900" dirty="0" smtClean="0">
                <a:solidFill>
                  <a:srgbClr val="FF0066"/>
                </a:solidFill>
                <a:latin typeface="Times New Roman" charset="0"/>
                <a:sym typeface="Wingdings" charset="0"/>
              </a:rPr>
              <a:t>   </a:t>
            </a:r>
            <a:r>
              <a:rPr lang="fr-FR" sz="1000" dirty="0" smtClean="0">
                <a:latin typeface="Times New Roman" charset="0"/>
              </a:rPr>
              <a:t>Au final, ce cadre d’analyse se traduit dans le comportement </a:t>
            </a:r>
            <a:r>
              <a:rPr lang="fr-FR" sz="900" dirty="0" smtClean="0">
                <a:solidFill>
                  <a:srgbClr val="FF0066"/>
                </a:solidFill>
                <a:latin typeface="Times New Roman" charset="0"/>
                <a:sym typeface="Wingdings" charset="0"/>
              </a:rPr>
              <a:t></a:t>
            </a:r>
            <a:r>
              <a:rPr lang="fr-FR" sz="1000" dirty="0" smtClean="0">
                <a:latin typeface="Times New Roman" charset="0"/>
              </a:rPr>
              <a:t> des services achats des donneurs d’ordres, qui relaient l’exigence d’optimisation de la rentabilité. </a:t>
            </a:r>
          </a:p>
          <a:p>
            <a:pPr lvl="1" eaLnBrk="1" hangingPunct="1"/>
            <a:r>
              <a:rPr lang="fr-FR" sz="900" dirty="0" smtClean="0">
                <a:solidFill>
                  <a:srgbClr val="FF0066"/>
                </a:solidFill>
                <a:latin typeface="Times New Roman" charset="0"/>
                <a:sym typeface="Wingdings" charset="0"/>
              </a:rPr>
              <a:t> </a:t>
            </a:r>
            <a:r>
              <a:rPr lang="fr-FR" sz="1000" dirty="0" smtClean="0">
                <a:latin typeface="Times New Roman" charset="0"/>
              </a:rPr>
              <a:t>A force d’</a:t>
            </a:r>
            <a:r>
              <a:rPr lang="fr-FR" sz="1000" b="1" dirty="0" smtClean="0">
                <a:latin typeface="Times New Roman" charset="0"/>
              </a:rPr>
              <a:t>externalisation</a:t>
            </a:r>
            <a:r>
              <a:rPr lang="fr-FR" sz="1000" dirty="0" smtClean="0">
                <a:latin typeface="Times New Roman" charset="0"/>
              </a:rPr>
              <a:t>, les achats représentent 50 à 70% des charges totales des donneurs d’ordre, et à ce titre, ils deviennent le principal poste d’économies potentielles à réaliser. La baisse des prix demandée avec insistance par les acheteurs, traduit ce phénomène. L’externalisation d’activités non stratégiques, correspond bien souvent à une externalisation de recherche de la performance, et une délégation de la gestion des problèmes industriels et sociaux.  </a:t>
            </a:r>
          </a:p>
          <a:p>
            <a:pPr lvl="1" eaLnBrk="1" hangingPunct="1"/>
            <a:r>
              <a:rPr lang="fr-FR" sz="900" dirty="0" smtClean="0">
                <a:solidFill>
                  <a:srgbClr val="FF0066"/>
                </a:solidFill>
                <a:latin typeface="Times New Roman" charset="0"/>
                <a:sym typeface="Wingdings" charset="0"/>
              </a:rPr>
              <a:t> </a:t>
            </a:r>
            <a:r>
              <a:rPr lang="fr-FR" sz="1000" dirty="0" smtClean="0">
                <a:latin typeface="Times New Roman" charset="0"/>
              </a:rPr>
              <a:t>La </a:t>
            </a:r>
            <a:r>
              <a:rPr lang="fr-FR" sz="1000" b="1" dirty="0" smtClean="0">
                <a:latin typeface="Times New Roman" charset="0"/>
              </a:rPr>
              <a:t>concentration</a:t>
            </a:r>
            <a:r>
              <a:rPr lang="fr-FR" sz="1000" dirty="0" smtClean="0">
                <a:latin typeface="Times New Roman" charset="0"/>
              </a:rPr>
              <a:t> d’acteurs globaux permet aux services achats de jouer sur l’argument des volumes pour peser sur les prix et sur d’autres exigences. Ils favorisent la dépendance des sous-traitants à quelques grands clients.</a:t>
            </a:r>
          </a:p>
          <a:p>
            <a:pPr lvl="1" eaLnBrk="1" hangingPunct="1"/>
            <a:r>
              <a:rPr lang="fr-FR" sz="900" dirty="0" smtClean="0">
                <a:solidFill>
                  <a:srgbClr val="FF0066"/>
                </a:solidFill>
                <a:latin typeface="Times New Roman" charset="0"/>
                <a:sym typeface="Wingdings" charset="0"/>
              </a:rPr>
              <a:t></a:t>
            </a:r>
            <a:r>
              <a:rPr lang="fr-FR" sz="1000" dirty="0" smtClean="0">
                <a:latin typeface="Times New Roman" charset="0"/>
              </a:rPr>
              <a:t> Enfin, la </a:t>
            </a:r>
            <a:r>
              <a:rPr lang="fr-FR" sz="1000" b="1" dirty="0" smtClean="0">
                <a:latin typeface="Times New Roman" charset="0"/>
              </a:rPr>
              <a:t>mondialisation</a:t>
            </a:r>
            <a:r>
              <a:rPr lang="fr-FR" sz="1000" dirty="0" smtClean="0">
                <a:latin typeface="Times New Roman" charset="0"/>
              </a:rPr>
              <a:t>  au travers de l’accès à des zones de production aux faibles coûts salariaux, amène une forte pression auprès des sous-traitants pour qu’ils développent leur production et leurs propres achats dans ces pays. L’argument est double :</a:t>
            </a:r>
          </a:p>
          <a:p>
            <a:pPr lvl="2" eaLnBrk="1" hangingPunct="1">
              <a:buFontTx/>
              <a:buChar char="-"/>
            </a:pPr>
            <a:r>
              <a:rPr lang="fr-FR" sz="1000" dirty="0" smtClean="0">
                <a:latin typeface="Times New Roman" charset="0"/>
              </a:rPr>
              <a:t> trouver un gain en coûts chez le sous-traitant pour en bénéficier rapidement en baisse de prix ; </a:t>
            </a:r>
          </a:p>
          <a:p>
            <a:pPr lvl="2" eaLnBrk="1" hangingPunct="1">
              <a:buFontTx/>
              <a:buChar char="-"/>
            </a:pPr>
            <a:r>
              <a:rPr lang="fr-FR" sz="1000" dirty="0" smtClean="0">
                <a:latin typeface="Times New Roman" charset="0"/>
              </a:rPr>
              <a:t>développer un tissu de sous-traitants dans ces pays à proximité des nouvelles usines des donneurs d’ordres, ce que ces derniers n’ont plus la compétence de faire…</a:t>
            </a:r>
          </a:p>
          <a:p>
            <a:pPr eaLnBrk="1" hangingPunct="1"/>
            <a:endParaRPr lang="fr-FR" sz="1000" dirty="0" smtClean="0">
              <a:latin typeface="Times New Roman" charset="0"/>
            </a:endParaRPr>
          </a:p>
          <a:p>
            <a:pPr eaLnBrk="1" hangingPunct="1"/>
            <a:endParaRPr lang="fr-FR" sz="1000" dirty="0" smtClean="0">
              <a:latin typeface="Times New Roman" charset="0"/>
            </a:endParaRPr>
          </a:p>
          <a:p>
            <a:endParaRPr lang="fr-FR" dirty="0"/>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11</a:t>
            </a:fld>
            <a:endParaRPr lang="fr-FR"/>
          </a:p>
        </p:txBody>
      </p:sp>
    </p:spTree>
    <p:extLst>
      <p:ext uri="{BB962C8B-B14F-4D97-AF65-F5344CB8AC3E}">
        <p14:creationId xmlns:p14="http://schemas.microsoft.com/office/powerpoint/2010/main" xmlns="" val="236499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sz="1000" dirty="0" smtClean="0">
                <a:solidFill>
                  <a:srgbClr val="FF0066"/>
                </a:solidFill>
                <a:latin typeface="Times New Roman" charset="0"/>
                <a:sym typeface="Wingdings" charset="0"/>
              </a:rPr>
              <a:t> </a:t>
            </a:r>
            <a:r>
              <a:rPr lang="fr-FR" sz="1000" dirty="0" smtClean="0">
                <a:latin typeface="Times New Roman" charset="0"/>
              </a:rPr>
              <a:t>Dans toutes les filières, où nous avons interrogé l’évolution de la relation DO/ST, il a été question avec plus ou moins d’acuité, de l’évolution des services achats. On nous a parlé de « professionnalisation » des acheteurs, ce qui signifie :</a:t>
            </a:r>
          </a:p>
          <a:p>
            <a:pPr lvl="1" eaLnBrk="1" hangingPunct="1"/>
            <a:r>
              <a:rPr lang="fr-FR" sz="1000" dirty="0" smtClean="0">
                <a:solidFill>
                  <a:srgbClr val="FF0066"/>
                </a:solidFill>
                <a:latin typeface="Times New Roman" charset="0"/>
                <a:sym typeface="Wingdings" charset="0"/>
              </a:rPr>
              <a:t></a:t>
            </a:r>
            <a:r>
              <a:rPr lang="fr-FR" sz="1000" dirty="0" smtClean="0">
                <a:latin typeface="Times New Roman" charset="0"/>
              </a:rPr>
              <a:t> Le passage d’une relation humaine et de confiance, à une relation contractuelle, face à des acheteurs qui se renouvellent fréquemment,</a:t>
            </a:r>
          </a:p>
          <a:p>
            <a:pPr lvl="1" eaLnBrk="1" hangingPunct="1"/>
            <a:r>
              <a:rPr lang="fr-FR" sz="1000" dirty="0" smtClean="0">
                <a:solidFill>
                  <a:srgbClr val="FF0066"/>
                </a:solidFill>
                <a:latin typeface="Times New Roman" charset="0"/>
                <a:sym typeface="Wingdings" charset="0"/>
              </a:rPr>
              <a:t></a:t>
            </a:r>
            <a:r>
              <a:rPr lang="fr-FR" sz="1000" dirty="0" smtClean="0">
                <a:latin typeface="Times New Roman" charset="0"/>
              </a:rPr>
              <a:t> Une connaissance technique de l’acheteur qui laisse place à la recherche de garanties contractuelles (c’est-à-dire un dispositif de sanction financière quand la qualité ou les délais ne sont pas tenus),</a:t>
            </a:r>
          </a:p>
          <a:p>
            <a:pPr lvl="1" eaLnBrk="1" hangingPunct="1"/>
            <a:r>
              <a:rPr lang="fr-FR" sz="1000" dirty="0" smtClean="0">
                <a:solidFill>
                  <a:srgbClr val="FF0066"/>
                </a:solidFill>
                <a:latin typeface="Times New Roman" charset="0"/>
                <a:sym typeface="Wingdings" charset="0"/>
              </a:rPr>
              <a:t></a:t>
            </a:r>
            <a:r>
              <a:rPr lang="fr-FR" sz="1000" dirty="0" smtClean="0">
                <a:latin typeface="Times New Roman" charset="0"/>
              </a:rPr>
              <a:t> Une négociation qui laisse place à des méthodes de définition unilatérale des prix ;</a:t>
            </a:r>
          </a:p>
          <a:p>
            <a:pPr lvl="1" eaLnBrk="1" hangingPunct="1"/>
            <a:r>
              <a:rPr lang="fr-FR" sz="1000" dirty="0" smtClean="0">
                <a:solidFill>
                  <a:srgbClr val="FF0066"/>
                </a:solidFill>
                <a:latin typeface="Times New Roman" charset="0"/>
                <a:sym typeface="Wingdings" charset="0"/>
              </a:rPr>
              <a:t></a:t>
            </a:r>
            <a:r>
              <a:rPr lang="fr-FR" sz="1000" dirty="0" smtClean="0">
                <a:latin typeface="Times New Roman" charset="0"/>
              </a:rPr>
              <a:t> Un approvisionnement local auquel se substitue un « </a:t>
            </a:r>
            <a:r>
              <a:rPr lang="fr-FR" sz="1000" dirty="0" err="1" smtClean="0">
                <a:latin typeface="Times New Roman" charset="0"/>
              </a:rPr>
              <a:t>re</a:t>
            </a:r>
            <a:r>
              <a:rPr lang="fr-FR" sz="1000" dirty="0" smtClean="0">
                <a:latin typeface="Times New Roman" charset="0"/>
              </a:rPr>
              <a:t> </a:t>
            </a:r>
            <a:r>
              <a:rPr lang="fr-FR" sz="1000" dirty="0" err="1" smtClean="0">
                <a:latin typeface="Times New Roman" charset="0"/>
              </a:rPr>
              <a:t>sourcing</a:t>
            </a:r>
            <a:r>
              <a:rPr lang="fr-FR" sz="1000" dirty="0" smtClean="0">
                <a:latin typeface="Times New Roman" charset="0"/>
              </a:rPr>
              <a:t> » international, </a:t>
            </a:r>
          </a:p>
          <a:p>
            <a:pPr lvl="1" eaLnBrk="1" hangingPunct="1"/>
            <a:r>
              <a:rPr lang="fr-FR" sz="1000" dirty="0" smtClean="0">
                <a:solidFill>
                  <a:srgbClr val="FF0066"/>
                </a:solidFill>
                <a:latin typeface="Times New Roman" charset="0"/>
                <a:sym typeface="Wingdings" charset="0"/>
              </a:rPr>
              <a:t> </a:t>
            </a:r>
            <a:r>
              <a:rPr lang="fr-FR" sz="1000" dirty="0" smtClean="0">
                <a:latin typeface="Times New Roman" charset="0"/>
              </a:rPr>
              <a:t>Et des acheteurs qui sont personnellement intéressés à la baisse des prix et dans certains cas, à l’approvisionnement en pays bas coûts.</a:t>
            </a:r>
          </a:p>
          <a:p>
            <a:pPr eaLnBrk="1" hangingPunct="1"/>
            <a:endParaRPr lang="fr-FR" sz="1000" dirty="0" smtClean="0">
              <a:latin typeface="Times New Roman" charset="0"/>
            </a:endParaRPr>
          </a:p>
          <a:p>
            <a:pPr eaLnBrk="1" hangingPunct="1"/>
            <a:r>
              <a:rPr lang="fr-FR" sz="1000" dirty="0" smtClean="0">
                <a:solidFill>
                  <a:srgbClr val="FF0066"/>
                </a:solidFill>
                <a:latin typeface="Times New Roman" charset="0"/>
                <a:sym typeface="Wingdings" charset="0"/>
              </a:rPr>
              <a:t> </a:t>
            </a:r>
            <a:r>
              <a:rPr lang="fr-FR" sz="1000" dirty="0" smtClean="0">
                <a:latin typeface="Times New Roman" charset="0"/>
              </a:rPr>
              <a:t>Ce type de pratique d’achat se traduit conjointement par une baisse du prix contractuel, et une hausse du coût complet du sous-traitants, du fait des exigences de participation au développement des pièces, de qualité croissante, de livraisons en flux tendus, mais aussi de coût de coordination avec le donneur d’ordres plus élevés, et, last but not least, de création de sites en pays bas coûts à la charge du sous-traitants.  </a:t>
            </a:r>
          </a:p>
          <a:p>
            <a:endParaRPr lang="fr-FR" dirty="0"/>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12</a:t>
            </a:fld>
            <a:endParaRPr lang="fr-FR"/>
          </a:p>
        </p:txBody>
      </p:sp>
    </p:spTree>
    <p:extLst>
      <p:ext uri="{BB962C8B-B14F-4D97-AF65-F5344CB8AC3E}">
        <p14:creationId xmlns:p14="http://schemas.microsoft.com/office/powerpoint/2010/main" xmlns="" val="909691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eaLnBrk="1" hangingPunct="1">
              <a:lnSpc>
                <a:spcPct val="90000"/>
              </a:lnSpc>
            </a:pPr>
            <a:r>
              <a:rPr lang="fr-FR" sz="900" dirty="0" smtClean="0">
                <a:latin typeface="Times New Roman" charset="0"/>
              </a:rPr>
              <a:t> </a:t>
            </a:r>
            <a:r>
              <a:rPr lang="fr-FR" sz="900" dirty="0" smtClean="0">
                <a:solidFill>
                  <a:srgbClr val="FF0066"/>
                </a:solidFill>
                <a:latin typeface="Times New Roman" charset="0"/>
                <a:sym typeface="Wingdings" charset="0"/>
              </a:rPr>
              <a:t> </a:t>
            </a:r>
            <a:r>
              <a:rPr lang="fr-FR" sz="900" dirty="0" smtClean="0">
                <a:latin typeface="Times New Roman" charset="0"/>
                <a:sym typeface="Wingdings" charset="0"/>
              </a:rPr>
              <a:t>Quand on interroge les sous-traitants sur les voies d’une amélioration de la relation avec leurs d’ordres, ils sont bien souvent démunis. </a:t>
            </a:r>
          </a:p>
          <a:p>
            <a:pPr algn="just" eaLnBrk="1" hangingPunct="1">
              <a:lnSpc>
                <a:spcPct val="90000"/>
              </a:lnSpc>
            </a:pPr>
            <a:r>
              <a:rPr lang="fr-FR" sz="900" dirty="0" smtClean="0">
                <a:solidFill>
                  <a:srgbClr val="FF0066"/>
                </a:solidFill>
                <a:latin typeface="Times New Roman" charset="0"/>
                <a:sym typeface="Wingdings" charset="0"/>
              </a:rPr>
              <a:t></a:t>
            </a:r>
            <a:r>
              <a:rPr lang="fr-FR" sz="900" dirty="0" smtClean="0">
                <a:latin typeface="Times New Roman" charset="0"/>
                <a:sym typeface="Wingdings" charset="0"/>
              </a:rPr>
              <a:t> Il serait évidemment souhaitable pour les sous-traitants, que cette évolution s’inscrive dans une logique gagnant-gagnant pour les deux entités. </a:t>
            </a:r>
            <a:endParaRPr lang="fr-FR" sz="900" dirty="0" smtClean="0">
              <a:latin typeface="Times New Roman" charset="0"/>
            </a:endParaRPr>
          </a:p>
          <a:p>
            <a:pPr algn="just" eaLnBrk="1" hangingPunct="1">
              <a:lnSpc>
                <a:spcPct val="90000"/>
              </a:lnSpc>
            </a:pPr>
            <a:r>
              <a:rPr lang="fr-FR" sz="900" dirty="0" smtClean="0">
                <a:solidFill>
                  <a:srgbClr val="FF0066"/>
                </a:solidFill>
                <a:latin typeface="Times New Roman" charset="0"/>
                <a:sym typeface="Wingdings" charset="0"/>
              </a:rPr>
              <a:t> </a:t>
            </a:r>
            <a:r>
              <a:rPr lang="fr-FR" sz="900" dirty="0" smtClean="0">
                <a:latin typeface="Times New Roman" charset="0"/>
                <a:sym typeface="Wingdings" charset="0"/>
              </a:rPr>
              <a:t>C’est ce que suppose le modèle partenarial dans une optique, répétons-le, de recherche conjointe de gains de performance, pour un partage ensuite de ces gains. Pour le donneur d’ordres, cela permet une baisse de prix. Cela suppose que le donneur d’ordres accorde aux sous-traitants deux ressources rares pour lui, c’est-à-dire </a:t>
            </a:r>
            <a:r>
              <a:rPr lang="fr-FR" sz="900" dirty="0" smtClean="0">
                <a:latin typeface="Times New Roman" charset="0"/>
              </a:rPr>
              <a:t>le temps et l’information :</a:t>
            </a:r>
          </a:p>
          <a:p>
            <a:pPr lvl="1" algn="just" eaLnBrk="1" hangingPunct="1">
              <a:lnSpc>
                <a:spcPct val="90000"/>
              </a:lnSpc>
              <a:buFontTx/>
              <a:buChar char="-"/>
            </a:pPr>
            <a:r>
              <a:rPr lang="fr-FR" sz="900" dirty="0" smtClean="0">
                <a:latin typeface="Times New Roman" charset="0"/>
              </a:rPr>
              <a:t>information sur les directions à suivre et les actions à engager,</a:t>
            </a:r>
          </a:p>
          <a:p>
            <a:pPr lvl="1" algn="just" eaLnBrk="1" hangingPunct="1">
              <a:lnSpc>
                <a:spcPct val="90000"/>
              </a:lnSpc>
              <a:buFontTx/>
              <a:buChar char="-"/>
            </a:pPr>
            <a:r>
              <a:rPr lang="fr-FR" sz="900" dirty="0" smtClean="0">
                <a:latin typeface="Times New Roman" charset="0"/>
              </a:rPr>
              <a:t>Du temps pour que les relations de confiance se nouent.</a:t>
            </a:r>
          </a:p>
          <a:p>
            <a:pPr algn="just" eaLnBrk="1" hangingPunct="1">
              <a:lnSpc>
                <a:spcPct val="90000"/>
              </a:lnSpc>
            </a:pPr>
            <a:r>
              <a:rPr lang="fr-FR" sz="900" dirty="0" smtClean="0">
                <a:latin typeface="Times New Roman" charset="0"/>
              </a:rPr>
              <a:t>Toutefois, ce type de relation est en situation précaire : si les gains attendus ne sont pas atteints, est-ce parce que le donneur d’ordre n’a pas donné les conditions et le temps nécessaires, ou est-ce par mauvaise volonté ou inaptitude du sous-traitant?  </a:t>
            </a:r>
          </a:p>
          <a:p>
            <a:pPr algn="just" eaLnBrk="1" hangingPunct="1">
              <a:lnSpc>
                <a:spcPct val="90000"/>
              </a:lnSpc>
              <a:buFont typeface="Wingdings" charset="0"/>
              <a:buNone/>
            </a:pPr>
            <a:r>
              <a:rPr lang="fr-FR" sz="900" dirty="0" smtClean="0">
                <a:solidFill>
                  <a:srgbClr val="FF0066"/>
                </a:solidFill>
                <a:latin typeface="Times New Roman" charset="0"/>
                <a:sym typeface="Wingdings" charset="0"/>
              </a:rPr>
              <a:t> </a:t>
            </a:r>
            <a:r>
              <a:rPr lang="fr-FR" sz="900" dirty="0" smtClean="0">
                <a:latin typeface="Times New Roman" charset="0"/>
              </a:rPr>
              <a:t>La tentation est forte pour le donneur d’ordres, de basculer vers le modèle dominant :</a:t>
            </a:r>
          </a:p>
          <a:p>
            <a:pPr lvl="1" algn="just" eaLnBrk="1" hangingPunct="1">
              <a:lnSpc>
                <a:spcPct val="90000"/>
              </a:lnSpc>
              <a:buFontTx/>
              <a:buChar char="-"/>
            </a:pPr>
            <a:r>
              <a:rPr lang="fr-FR" sz="900" dirty="0" smtClean="0">
                <a:latin typeface="Times New Roman" charset="0"/>
              </a:rPr>
              <a:t>il fait porter la responsabilité et les risques de recherche de gains de performance au sous-traitant,</a:t>
            </a:r>
          </a:p>
          <a:p>
            <a:pPr lvl="1" algn="just" eaLnBrk="1" hangingPunct="1">
              <a:lnSpc>
                <a:spcPct val="90000"/>
              </a:lnSpc>
              <a:buFontTx/>
              <a:buChar char="-"/>
            </a:pPr>
            <a:r>
              <a:rPr lang="fr-FR" sz="900" dirty="0" smtClean="0">
                <a:latin typeface="Times New Roman" charset="0"/>
              </a:rPr>
              <a:t>Il obtient immédiatement la baisse de prix. </a:t>
            </a:r>
          </a:p>
          <a:p>
            <a:pPr lvl="1" algn="just" eaLnBrk="1" hangingPunct="1">
              <a:lnSpc>
                <a:spcPct val="90000"/>
              </a:lnSpc>
              <a:buFontTx/>
              <a:buChar char="-"/>
            </a:pPr>
            <a:r>
              <a:rPr lang="fr-FR" sz="900" dirty="0" smtClean="0">
                <a:latin typeface="Times New Roman" charset="0"/>
              </a:rPr>
              <a:t>Et cela dans un contexte où il veut alléger sa structure, mais alourdit celle de ses sous-traitants, compromettant de ce fait leur compétitivité. </a:t>
            </a:r>
          </a:p>
          <a:p>
            <a:pPr algn="just" eaLnBrk="1" hangingPunct="1">
              <a:lnSpc>
                <a:spcPct val="90000"/>
              </a:lnSpc>
            </a:pPr>
            <a:r>
              <a:rPr lang="fr-FR" sz="900" dirty="0" smtClean="0">
                <a:solidFill>
                  <a:srgbClr val="FF0066"/>
                </a:solidFill>
                <a:latin typeface="Times New Roman" charset="0"/>
                <a:sym typeface="Wingdings" charset="0"/>
              </a:rPr>
              <a:t> </a:t>
            </a:r>
            <a:r>
              <a:rPr lang="fr-FR" sz="900" dirty="0" smtClean="0">
                <a:latin typeface="Times New Roman" charset="0"/>
              </a:rPr>
              <a:t>Le modèle dominant (ou dominant/dominé), se situe plutôt dans une relation gagnant/perdant, en faveur du donneur d’ordres. </a:t>
            </a:r>
          </a:p>
          <a:p>
            <a:pPr algn="just" eaLnBrk="1" hangingPunct="1">
              <a:lnSpc>
                <a:spcPct val="90000"/>
              </a:lnSpc>
            </a:pPr>
            <a:r>
              <a:rPr lang="fr-FR" sz="900" dirty="0" smtClean="0">
                <a:solidFill>
                  <a:srgbClr val="FF0066"/>
                </a:solidFill>
                <a:latin typeface="Times New Roman" charset="0"/>
                <a:sym typeface="Wingdings" charset="0"/>
              </a:rPr>
              <a:t> </a:t>
            </a:r>
            <a:r>
              <a:rPr lang="fr-FR" sz="900" dirty="0" smtClean="0">
                <a:latin typeface="Times New Roman" charset="0"/>
              </a:rPr>
              <a:t>Par le pincement des marges qu’il induit, ce modèle peut conduire à moyen terme à de nombreuses défaillances des sous-traitants : </a:t>
            </a:r>
          </a:p>
          <a:p>
            <a:pPr lvl="1" algn="just" eaLnBrk="1" hangingPunct="1">
              <a:lnSpc>
                <a:spcPct val="90000"/>
              </a:lnSpc>
              <a:buFontTx/>
              <a:buChar char="-"/>
            </a:pPr>
            <a:r>
              <a:rPr lang="fr-FR" sz="900" dirty="0" smtClean="0">
                <a:latin typeface="Times New Roman" charset="0"/>
              </a:rPr>
              <a:t>donc à des risques de ruptures d’approvisionnements du donneur d’ordre, </a:t>
            </a:r>
          </a:p>
          <a:p>
            <a:pPr lvl="1" algn="just" eaLnBrk="1" hangingPunct="1">
              <a:lnSpc>
                <a:spcPct val="90000"/>
              </a:lnSpc>
              <a:buFontTx/>
              <a:buChar char="-"/>
            </a:pPr>
            <a:r>
              <a:rPr lang="fr-FR" sz="900" dirty="0" smtClean="0">
                <a:latin typeface="Times New Roman" charset="0"/>
              </a:rPr>
              <a:t> et dans ces périodes de crispation, à une </a:t>
            </a:r>
            <a:r>
              <a:rPr lang="fr-FR" sz="900" dirty="0" err="1" smtClean="0">
                <a:latin typeface="Times New Roman" charset="0"/>
              </a:rPr>
              <a:t>juridiciarisation</a:t>
            </a:r>
            <a:r>
              <a:rPr lang="fr-FR" sz="900" dirty="0" smtClean="0">
                <a:latin typeface="Times New Roman" charset="0"/>
              </a:rPr>
              <a:t> des relations, où  les deux acteurs engagent des coûts et de l’énergie dans la gestion de la relation contractuelle, plus que dans la relation industrielle.</a:t>
            </a:r>
          </a:p>
          <a:p>
            <a:pPr lvl="1" algn="just" eaLnBrk="1" hangingPunct="1">
              <a:lnSpc>
                <a:spcPct val="90000"/>
              </a:lnSpc>
              <a:buFontTx/>
              <a:buChar char="-"/>
            </a:pPr>
            <a:r>
              <a:rPr lang="fr-FR" sz="900" dirty="0" smtClean="0">
                <a:latin typeface="Times New Roman" charset="0"/>
              </a:rPr>
              <a:t>On bascule alors dans du perdant/perdant,</a:t>
            </a:r>
          </a:p>
          <a:p>
            <a:pPr lvl="1" algn="just" eaLnBrk="1" hangingPunct="1">
              <a:lnSpc>
                <a:spcPct val="90000"/>
              </a:lnSpc>
              <a:buFontTx/>
              <a:buChar char="-"/>
            </a:pPr>
            <a:r>
              <a:rPr lang="fr-FR" sz="900" dirty="0" smtClean="0">
                <a:solidFill>
                  <a:srgbClr val="FF0066"/>
                </a:solidFill>
                <a:latin typeface="Times New Roman" charset="0"/>
                <a:sym typeface="Wingdings" charset="0"/>
              </a:rPr>
              <a:t></a:t>
            </a:r>
            <a:r>
              <a:rPr lang="fr-FR" sz="900" dirty="0" smtClean="0">
                <a:latin typeface="Times New Roman" charset="0"/>
                <a:sym typeface="Wingdings" charset="0"/>
              </a:rPr>
              <a:t> d’autant plus que ces situations fragilisent les filières, en faisant disparaître certains maillons et en amenant une perte de compétences. </a:t>
            </a:r>
            <a:endParaRPr lang="fr-FR" sz="900" dirty="0" smtClean="0">
              <a:latin typeface="Times New Roman" charset="0"/>
            </a:endParaRPr>
          </a:p>
          <a:p>
            <a:pPr algn="just" eaLnBrk="1" hangingPunct="1">
              <a:lnSpc>
                <a:spcPct val="90000"/>
              </a:lnSpc>
            </a:pPr>
            <a:r>
              <a:rPr lang="fr-FR" sz="900" dirty="0" smtClean="0">
                <a:solidFill>
                  <a:srgbClr val="FF0066"/>
                </a:solidFill>
                <a:latin typeface="Times New Roman" charset="0"/>
                <a:sym typeface="Wingdings" charset="0"/>
              </a:rPr>
              <a:t> </a:t>
            </a:r>
            <a:r>
              <a:rPr lang="fr-FR" sz="900" dirty="0" smtClean="0">
                <a:latin typeface="Times New Roman" charset="0"/>
              </a:rPr>
              <a:t>Dans ce contexte de défaillance, certains fournisseurs subsistent, et peuvent se retrouver en relation favorable pour fixer les prix, par raréfaction de l’offre, quantitativement et du fait du nombre d’acteurs en situation de quasi-monopole. On est alors dans une situation perdant/gagnant.</a:t>
            </a:r>
          </a:p>
          <a:p>
            <a:pPr algn="just" eaLnBrk="1" hangingPunct="1">
              <a:lnSpc>
                <a:spcPct val="90000"/>
              </a:lnSpc>
            </a:pPr>
            <a:r>
              <a:rPr lang="fr-FR" sz="900" i="1" dirty="0" smtClean="0">
                <a:latin typeface="Times New Roman" charset="0"/>
              </a:rPr>
              <a:t>Il faut préciser que ces deux situations que l’on a qualifié de défaillance et quasi-monopole, sont celles dont Carlos </a:t>
            </a:r>
            <a:r>
              <a:rPr lang="fr-FR" sz="900" i="1" dirty="0" err="1" smtClean="0">
                <a:latin typeface="Times New Roman" charset="0"/>
              </a:rPr>
              <a:t>Ghosn</a:t>
            </a:r>
            <a:r>
              <a:rPr lang="fr-FR" sz="900" i="1" dirty="0" smtClean="0">
                <a:latin typeface="Times New Roman" charset="0"/>
              </a:rPr>
              <a:t> se plaint de rencontrer aujourd’hui pour </a:t>
            </a:r>
            <a:r>
              <a:rPr lang="fr-FR" sz="900" i="1" dirty="0" err="1" smtClean="0">
                <a:latin typeface="Times New Roman" charset="0"/>
              </a:rPr>
              <a:t>Renaul</a:t>
            </a:r>
            <a:r>
              <a:rPr lang="fr-FR" sz="900" i="1" dirty="0" smtClean="0">
                <a:latin typeface="Times New Roman" charset="0"/>
              </a:rPr>
              <a:t>, mais sans interroger ses responsabilités.</a:t>
            </a:r>
          </a:p>
          <a:p>
            <a:pPr algn="just" eaLnBrk="1" hangingPunct="1">
              <a:lnSpc>
                <a:spcPct val="90000"/>
              </a:lnSpc>
            </a:pPr>
            <a:r>
              <a:rPr lang="fr-FR" sz="900" dirty="0" smtClean="0">
                <a:latin typeface="Times New Roman" charset="0"/>
              </a:rPr>
              <a:t>Faut-il attendre cependant d’arriver dans cette situation de secteurs sinistrés, pour retrouver de la motivation au modèle partenarial? </a:t>
            </a:r>
            <a:r>
              <a:rPr lang="fr-FR" sz="900" dirty="0" smtClean="0">
                <a:solidFill>
                  <a:srgbClr val="FF0066"/>
                </a:solidFill>
                <a:latin typeface="Times New Roman" charset="0"/>
                <a:sym typeface="Wingdings" charset="0"/>
              </a:rPr>
              <a:t> </a:t>
            </a:r>
          </a:p>
          <a:p>
            <a:endParaRPr lang="fr-FR" dirty="0"/>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13</a:t>
            </a:fld>
            <a:endParaRPr lang="fr-FR"/>
          </a:p>
        </p:txBody>
      </p:sp>
    </p:spTree>
    <p:extLst>
      <p:ext uri="{BB962C8B-B14F-4D97-AF65-F5344CB8AC3E}">
        <p14:creationId xmlns:p14="http://schemas.microsoft.com/office/powerpoint/2010/main" xmlns="" val="191218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eaLnBrk="1" hangingPunct="1">
              <a:buFont typeface="Wingdings" charset="0"/>
              <a:buChar char="þ"/>
            </a:pPr>
            <a:r>
              <a:rPr lang="fr-FR" sz="1000" dirty="0" smtClean="0">
                <a:latin typeface="Times New Roman" charset="0"/>
              </a:rPr>
              <a:t>Dans les</a:t>
            </a:r>
            <a:r>
              <a:rPr lang="fr-FR" sz="1000" baseline="0" dirty="0" smtClean="0">
                <a:latin typeface="Times New Roman" charset="0"/>
              </a:rPr>
              <a:t> filières automobiles et électroniques</a:t>
            </a:r>
            <a:r>
              <a:rPr lang="fr-FR" sz="1000" dirty="0" smtClean="0">
                <a:latin typeface="Times New Roman" charset="0"/>
              </a:rPr>
              <a:t>, les donneurs d’ordres sont  des constructeurs et des rangs 1 internationaux, </a:t>
            </a:r>
          </a:p>
          <a:p>
            <a:pPr lvl="1" algn="just" eaLnBrk="1" hangingPunct="1">
              <a:buFont typeface="Wingdings" charset="0"/>
              <a:buChar char="þ"/>
            </a:pPr>
            <a:r>
              <a:rPr lang="fr-FR" sz="1000" dirty="0" smtClean="0">
                <a:latin typeface="Times New Roman" charset="0"/>
              </a:rPr>
              <a:t>dont les centres de décision sont généralement situés hors de notre région.</a:t>
            </a:r>
          </a:p>
          <a:p>
            <a:pPr lvl="1" algn="just" eaLnBrk="1" hangingPunct="1">
              <a:buFontTx/>
              <a:buChar char="•"/>
            </a:pPr>
            <a:r>
              <a:rPr lang="fr-FR" sz="1000" dirty="0" smtClean="0">
                <a:latin typeface="Times New Roman" charset="0"/>
              </a:rPr>
              <a:t>Ces acteurs sont inscrits dans une concurrence mondiale, passant par un enrichissement des produits et  une bataille sur les prix, qui se reporte sur l’ensemble de la filière.</a:t>
            </a:r>
          </a:p>
          <a:p>
            <a:pPr lvl="1" algn="just" eaLnBrk="1" hangingPunct="1">
              <a:buFontTx/>
              <a:buChar char="•"/>
            </a:pPr>
            <a:endParaRPr lang="fr-FR" sz="1000" dirty="0" smtClean="0">
              <a:latin typeface="Times New Roman" charset="0"/>
            </a:endParaRPr>
          </a:p>
          <a:p>
            <a:pPr algn="just" eaLnBrk="1" hangingPunct="1">
              <a:buFont typeface="Wingdings" charset="0"/>
              <a:buChar char="þ"/>
            </a:pPr>
            <a:r>
              <a:rPr lang="fr-FR" dirty="0" smtClean="0">
                <a:latin typeface="Times New Roman" charset="0"/>
              </a:rPr>
              <a:t>Dans</a:t>
            </a:r>
            <a:r>
              <a:rPr lang="fr-FR" baseline="0" dirty="0" smtClean="0">
                <a:latin typeface="Times New Roman" charset="0"/>
              </a:rPr>
              <a:t> les filières aéronautique et navale, </a:t>
            </a:r>
            <a:r>
              <a:rPr lang="fr-FR" dirty="0" smtClean="0">
                <a:latin typeface="Times New Roman" charset="0"/>
              </a:rPr>
              <a:t>on observe un donneur d’ordres dominant (Airbus et STX):</a:t>
            </a:r>
          </a:p>
          <a:p>
            <a:pPr lvl="1" algn="just" eaLnBrk="1" hangingPunct="1">
              <a:buFont typeface="Wingdings" charset="0"/>
              <a:buChar char="þ"/>
            </a:pPr>
            <a:r>
              <a:rPr lang="fr-FR" dirty="0" smtClean="0">
                <a:latin typeface="Times New Roman" charset="0"/>
              </a:rPr>
              <a:t>Qui s’inscrit dans la compétition mondiale</a:t>
            </a:r>
          </a:p>
          <a:p>
            <a:pPr lvl="1" algn="just" eaLnBrk="1" hangingPunct="1">
              <a:buFont typeface="Wingdings" charset="0"/>
              <a:buChar char="þ"/>
            </a:pPr>
            <a:r>
              <a:rPr lang="fr-FR" dirty="0" smtClean="0">
                <a:latin typeface="Times New Roman" charset="0"/>
              </a:rPr>
              <a:t>MAIS est très présent sur le territoire. </a:t>
            </a:r>
          </a:p>
          <a:p>
            <a:pPr lvl="1" algn="just" eaLnBrk="1" hangingPunct="1">
              <a:buFont typeface="Wingdings" charset="0"/>
              <a:buChar char="þ"/>
            </a:pPr>
            <a:r>
              <a:rPr lang="fr-FR" dirty="0" smtClean="0">
                <a:latin typeface="Times New Roman" charset="0"/>
              </a:rPr>
              <a:t>Avec des ouvrages de grande taille,</a:t>
            </a:r>
            <a:r>
              <a:rPr lang="fr-FR" baseline="0" dirty="0" smtClean="0">
                <a:latin typeface="Times New Roman" charset="0"/>
              </a:rPr>
              <a:t> imposant une certaine proximité</a:t>
            </a:r>
            <a:endParaRPr lang="fr-FR" dirty="0" smtClean="0">
              <a:latin typeface="Times New Roman" charset="0"/>
            </a:endParaRPr>
          </a:p>
          <a:p>
            <a:endParaRPr lang="fr-FR" dirty="0" smtClean="0"/>
          </a:p>
          <a:p>
            <a:pPr algn="just" eaLnBrk="1" hangingPunct="1">
              <a:buFont typeface="Wingdings" charset="0"/>
              <a:buChar char="þ"/>
            </a:pPr>
            <a:r>
              <a:rPr lang="fr-FR" sz="1000" dirty="0" smtClean="0">
                <a:latin typeface="Times New Roman" charset="0"/>
              </a:rPr>
              <a:t>es deux autres filières sont celles du meuble et du secteur avicole où il apparaît des enjeux communs entre clients et fournisseurs.</a:t>
            </a:r>
            <a:r>
              <a:rPr lang="fr-FR" sz="1000" baseline="0" dirty="0" smtClean="0">
                <a:latin typeface="Times New Roman" charset="0"/>
              </a:rPr>
              <a:t> Il s’agit d</a:t>
            </a:r>
            <a:r>
              <a:rPr lang="fr-FR" sz="1000" dirty="0" smtClean="0">
                <a:latin typeface="Times New Roman" charset="0"/>
              </a:rPr>
              <a:t>e véritables filières régionales, </a:t>
            </a:r>
          </a:p>
          <a:p>
            <a:pPr lvl="1" algn="just" eaLnBrk="1" hangingPunct="1">
              <a:buFont typeface="Wingdings" charset="0"/>
              <a:buChar char="þ"/>
            </a:pPr>
            <a:r>
              <a:rPr lang="fr-FR" sz="1000" dirty="0" smtClean="0">
                <a:latin typeface="Times New Roman" charset="0"/>
              </a:rPr>
              <a:t>et où tous les échelons de la filière sont représentés dans la région.</a:t>
            </a:r>
          </a:p>
          <a:p>
            <a:pPr lvl="1" algn="just" eaLnBrk="1" hangingPunct="1">
              <a:buFont typeface="Wingdings" charset="0"/>
              <a:buChar char="þ"/>
            </a:pPr>
            <a:r>
              <a:rPr lang="fr-FR" sz="1000" dirty="0" smtClean="0">
                <a:latin typeface="Times New Roman" charset="0"/>
              </a:rPr>
              <a:t>On ne voit pas apparaître de donneurs d’ordres dominants et il est plus difficile dans ces filières d’identifier les donneurs d’ordres et les sous traitants. Les témoignages insistent davantage sur la notion de </a:t>
            </a:r>
            <a:r>
              <a:rPr lang="fr-FR" sz="1000" dirty="0" err="1" smtClean="0">
                <a:latin typeface="Times New Roman" charset="0"/>
              </a:rPr>
              <a:t>co-traitants</a:t>
            </a:r>
            <a:r>
              <a:rPr lang="fr-FR" sz="1000" dirty="0" smtClean="0">
                <a:latin typeface="Times New Roman" charset="0"/>
              </a:rPr>
              <a:t>.</a:t>
            </a:r>
          </a:p>
          <a:p>
            <a:endParaRPr lang="fr-FR" dirty="0"/>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16</a:t>
            </a:fld>
            <a:endParaRPr lang="fr-FR"/>
          </a:p>
        </p:txBody>
      </p:sp>
    </p:spTree>
    <p:extLst>
      <p:ext uri="{BB962C8B-B14F-4D97-AF65-F5344CB8AC3E}">
        <p14:creationId xmlns:p14="http://schemas.microsoft.com/office/powerpoint/2010/main" xmlns="" val="227646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sz="900" dirty="0" smtClean="0">
                <a:latin typeface="Times New Roman" charset="0"/>
              </a:rPr>
              <a:t>A partir de ce schéma mettant en balance les différents facteurs de compétitivité, au regard de la prédominance ou non du co</a:t>
            </a:r>
            <a:r>
              <a:rPr lang="fr-FR" altLang="ja-JP" sz="900" dirty="0" smtClean="0">
                <a:latin typeface="Times New Roman" charset="0"/>
                <a:cs typeface="ＭＳ Ｐゴシック" charset="0"/>
              </a:rPr>
              <a:t>ût, on peut être tenté de revenir aux six filières régionales. L’exercice est périlleux, dans la mesure où l’on a bien conscience que tous les facteurs de compétitivité pèsent dans chaque filière. C’est alors une question de pondération, telle qu’elle ressort de nos enquêtes, et nous vous la livrons non comme une représentation figée de la réalité, mais comme un élément de réflexion et de discussion. </a:t>
            </a:r>
          </a:p>
          <a:p>
            <a:pPr eaLnBrk="1" hangingPunct="1"/>
            <a:r>
              <a:rPr lang="fr-FR" sz="900" dirty="0" smtClean="0">
                <a:latin typeface="Times New Roman" charset="0"/>
              </a:rPr>
              <a:t>Par rapport à ce qui a été dit en amont, on ne sera pas surpris de voir l’automobile et l’électronique se situer davantage du c</a:t>
            </a:r>
            <a:r>
              <a:rPr lang="fr-FR" altLang="ja-JP" sz="900" dirty="0" smtClean="0">
                <a:latin typeface="Times New Roman" charset="0"/>
                <a:cs typeface="ＭＳ Ｐゴシック" charset="0"/>
              </a:rPr>
              <a:t>ôté de la compétitivité coût. </a:t>
            </a:r>
          </a:p>
          <a:p>
            <a:pPr lvl="1" eaLnBrk="1" hangingPunct="1"/>
            <a:r>
              <a:rPr lang="fr-FR" sz="900" dirty="0" smtClean="0">
                <a:solidFill>
                  <a:srgbClr val="FF0066"/>
                </a:solidFill>
                <a:latin typeface="Times New Roman" charset="0"/>
                <a:sym typeface="Wingdings" charset="0"/>
              </a:rPr>
              <a:t></a:t>
            </a:r>
            <a:r>
              <a:rPr lang="fr-FR" altLang="ja-JP" sz="900" dirty="0" smtClean="0">
                <a:latin typeface="Times New Roman" charset="0"/>
                <a:cs typeface="ＭＳ Ｐゴシック" charset="0"/>
              </a:rPr>
              <a:t> On positionne davantage l’automobile du côté de l’avance technologique car elle permet encore à un certain nombre d’acteurs de valoriser leur offre, mais sous la double pression de la baisse des prix et de l’internationalisation, susceptibles de pénaliser leurs capacités à maintenir cette avance. </a:t>
            </a:r>
          </a:p>
          <a:p>
            <a:pPr lvl="1" eaLnBrk="1" hangingPunct="1"/>
            <a:r>
              <a:rPr lang="fr-FR" sz="900" dirty="0" smtClean="0">
                <a:solidFill>
                  <a:srgbClr val="FF0066"/>
                </a:solidFill>
                <a:latin typeface="Times New Roman" charset="0"/>
                <a:sym typeface="Wingdings" charset="0"/>
              </a:rPr>
              <a:t> </a:t>
            </a:r>
            <a:r>
              <a:rPr lang="fr-FR" altLang="ja-JP" sz="900" dirty="0" smtClean="0">
                <a:latin typeface="Times New Roman" charset="0"/>
                <a:cs typeface="ＭＳ Ｐゴシック" charset="0"/>
              </a:rPr>
              <a:t>Pour l’électronique, même si la dimension technologique est loin d’être absente, on pressent pour les sous-traitants qui œuvrent aujourd’hui sur le territoire, que c’est souvent la proximité et la réactivité qui sont recherchés par les clients. </a:t>
            </a:r>
          </a:p>
          <a:p>
            <a:pPr eaLnBrk="1" hangingPunct="1"/>
            <a:r>
              <a:rPr lang="fr-FR" sz="900" dirty="0" smtClean="0">
                <a:latin typeface="Times New Roman" charset="0"/>
              </a:rPr>
              <a:t>Dans l’aéronautique et la construction navale, l</a:t>
            </a:r>
            <a:r>
              <a:rPr lang="fr-FR" altLang="ja-JP" sz="900" dirty="0" smtClean="0">
                <a:latin typeface="Times New Roman" charset="0"/>
                <a:cs typeface="ＭＳ Ｐゴシック" charset="0"/>
              </a:rPr>
              <a:t>es donneurs d’ordres</a:t>
            </a:r>
            <a:r>
              <a:rPr lang="fr-FR" sz="900" dirty="0" smtClean="0">
                <a:latin typeface="Times New Roman" charset="0"/>
              </a:rPr>
              <a:t> vont intégrer de plus en plus la dimension co</a:t>
            </a:r>
            <a:r>
              <a:rPr lang="fr-FR" altLang="ja-JP" sz="900" dirty="0" smtClean="0">
                <a:latin typeface="Times New Roman" charset="0"/>
                <a:cs typeface="ＭＳ Ｐゴシック" charset="0"/>
              </a:rPr>
              <a:t>ût, mais cela reste encore en mouvement. </a:t>
            </a:r>
            <a:r>
              <a:rPr lang="fr-FR" sz="900" dirty="0" smtClean="0">
                <a:solidFill>
                  <a:srgbClr val="FF0066"/>
                </a:solidFill>
                <a:latin typeface="Times New Roman" charset="0"/>
                <a:sym typeface="Wingdings" charset="0"/>
              </a:rPr>
              <a:t></a:t>
            </a:r>
            <a:r>
              <a:rPr lang="fr-FR" altLang="ja-JP" sz="900" dirty="0" smtClean="0">
                <a:latin typeface="Times New Roman" charset="0"/>
                <a:cs typeface="ＭＳ Ｐゴシック" charset="0"/>
              </a:rPr>
              <a:t> La technologie et la qualité pèsent très fortement dans l’aéronautique, avec l’enjeu prédominant de la sécurité. </a:t>
            </a:r>
            <a:r>
              <a:rPr lang="fr-FR" sz="900" dirty="0" smtClean="0">
                <a:solidFill>
                  <a:srgbClr val="FF0066"/>
                </a:solidFill>
                <a:latin typeface="Times New Roman" charset="0"/>
                <a:sym typeface="Wingdings" charset="0"/>
              </a:rPr>
              <a:t></a:t>
            </a:r>
            <a:r>
              <a:rPr lang="fr-FR" altLang="ja-JP" sz="900" dirty="0" smtClean="0">
                <a:latin typeface="Times New Roman" charset="0"/>
                <a:cs typeface="ＭＳ Ｐゴシック" charset="0"/>
              </a:rPr>
              <a:t> La proximité est un des premiers critères dans la construction navale, du moins pour les sous-traitants qui doivent intervenir directement sur les bateaux. </a:t>
            </a:r>
          </a:p>
          <a:p>
            <a:pPr eaLnBrk="1" hangingPunct="1"/>
            <a:r>
              <a:rPr lang="fr-FR" sz="900" dirty="0" smtClean="0">
                <a:solidFill>
                  <a:srgbClr val="FF0066"/>
                </a:solidFill>
                <a:latin typeface="Times New Roman" charset="0"/>
                <a:sym typeface="Wingdings" charset="0"/>
              </a:rPr>
              <a:t></a:t>
            </a:r>
            <a:r>
              <a:rPr lang="fr-FR" sz="900" dirty="0" smtClean="0">
                <a:latin typeface="Times New Roman" charset="0"/>
              </a:rPr>
              <a:t> Pour les filières meubles et volaille, la dimension co</a:t>
            </a:r>
            <a:r>
              <a:rPr lang="fr-FR" altLang="ja-JP" sz="900" dirty="0" smtClean="0">
                <a:latin typeface="Times New Roman" charset="0"/>
                <a:cs typeface="ＭＳ Ｐゴシック" charset="0"/>
              </a:rPr>
              <a:t>ût et l’innovation technologique sont peut-être plus en retrait, mais cela demande à être discuter. Nous souhaitons surtout souligner pour ces deux filières que doivent être mis en avant la qualité des produits et des </a:t>
            </a:r>
            <a:r>
              <a:rPr lang="fr-FR" altLang="ja-JP" sz="900" dirty="0" err="1" smtClean="0">
                <a:latin typeface="Times New Roman" charset="0"/>
                <a:cs typeface="ＭＳ Ｐゴシック" charset="0"/>
              </a:rPr>
              <a:t>process</a:t>
            </a:r>
            <a:r>
              <a:rPr lang="fr-FR" altLang="ja-JP" sz="900" dirty="0" smtClean="0">
                <a:latin typeface="Times New Roman" charset="0"/>
                <a:cs typeface="ＭＳ Ｐゴシック" charset="0"/>
              </a:rPr>
              <a:t> de production, dans une logique de filière régionale  où les acteurs jouent sur la proximité, la réactivité, et ce que l’on a appelé l’optimisation coordonnée des moyens de production. </a:t>
            </a:r>
            <a:endParaRPr lang="fr-FR" sz="900" dirty="0" smtClean="0">
              <a:latin typeface="Times New Roman" charset="0"/>
            </a:endParaRPr>
          </a:p>
          <a:p>
            <a:pPr eaLnBrk="1" hangingPunct="1"/>
            <a:r>
              <a:rPr lang="fr-FR" sz="900" dirty="0" smtClean="0">
                <a:latin typeface="Times New Roman" charset="0"/>
              </a:rPr>
              <a:t>Pour toutes les filières, on ne saurait trop insister sur la dimension technologique, seule facteur susceptible de s’extraire d’une pression sur les prix dans le triptyque Co</a:t>
            </a:r>
            <a:r>
              <a:rPr lang="fr-FR" altLang="ja-JP" sz="900" dirty="0" smtClean="0">
                <a:latin typeface="Arial" charset="0"/>
                <a:cs typeface="ＭＳ Ｐゴシック" charset="0"/>
              </a:rPr>
              <a:t>û</a:t>
            </a:r>
            <a:r>
              <a:rPr lang="fr-FR" altLang="ja-JP" sz="900" dirty="0" smtClean="0">
                <a:latin typeface="Times New Roman" charset="0"/>
                <a:cs typeface="ＭＳ Ｐゴシック" charset="0"/>
              </a:rPr>
              <a:t>ts / Qualit</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 / D</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lais. Beaucoup d</a:t>
            </a:r>
            <a:r>
              <a:rPr lang="fr-FR" altLang="ja-JP" sz="900" dirty="0" smtClean="0">
                <a:latin typeface="Arial" charset="0"/>
                <a:cs typeface="ＭＳ Ｐゴシック" charset="0"/>
              </a:rPr>
              <a:t>’</a:t>
            </a:r>
            <a:r>
              <a:rPr lang="fr-FR" altLang="ja-JP" sz="900" dirty="0" smtClean="0">
                <a:latin typeface="Times New Roman" charset="0"/>
                <a:cs typeface="ＭＳ Ｐゴシック" charset="0"/>
              </a:rPr>
              <a:t>exemples pourraient être donn</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s, </a:t>
            </a:r>
            <a:r>
              <a:rPr lang="fr-FR" altLang="ja-JP" sz="900" dirty="0" smtClean="0">
                <a:latin typeface="Arial" charset="0"/>
                <a:cs typeface="ＭＳ Ｐゴシック" charset="0"/>
              </a:rPr>
              <a:t>à</a:t>
            </a:r>
            <a:r>
              <a:rPr lang="fr-FR" altLang="ja-JP" sz="900" dirty="0" smtClean="0">
                <a:latin typeface="Times New Roman" charset="0"/>
                <a:cs typeface="ＭＳ Ｐゴシック" charset="0"/>
              </a:rPr>
              <a:t> partir d</a:t>
            </a:r>
            <a:r>
              <a:rPr lang="fr-FR" altLang="ja-JP" sz="900" dirty="0" smtClean="0">
                <a:latin typeface="Arial" charset="0"/>
                <a:cs typeface="ＭＳ Ｐゴシック" charset="0"/>
              </a:rPr>
              <a:t>’</a:t>
            </a:r>
            <a:r>
              <a:rPr lang="fr-FR" altLang="ja-JP" sz="900" dirty="0" smtClean="0">
                <a:latin typeface="Times New Roman" charset="0"/>
                <a:cs typeface="ＭＳ Ｐゴシック" charset="0"/>
              </a:rPr>
              <a:t>entreprises rencontr</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es dans l</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tude, de d</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marches de gains de productivit</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 d</a:t>
            </a:r>
            <a:r>
              <a:rPr lang="fr-FR" altLang="ja-JP" sz="900" dirty="0" smtClean="0">
                <a:latin typeface="Arial" charset="0"/>
                <a:cs typeface="ＭＳ Ｐゴシック" charset="0"/>
              </a:rPr>
              <a:t>’</a:t>
            </a:r>
            <a:r>
              <a:rPr lang="fr-FR" altLang="ja-JP" sz="900" dirty="0" smtClean="0">
                <a:latin typeface="Times New Roman" charset="0"/>
                <a:cs typeface="ＭＳ Ｐゴシック" charset="0"/>
              </a:rPr>
              <a:t>am</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lioration des proc</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d</a:t>
            </a:r>
            <a:r>
              <a:rPr lang="fr-FR" altLang="ja-JP" sz="900" dirty="0" smtClean="0">
                <a:latin typeface="Arial" charset="0"/>
                <a:cs typeface="ＭＳ Ｐゴシック" charset="0"/>
              </a:rPr>
              <a:t>é</a:t>
            </a:r>
            <a:r>
              <a:rPr lang="fr-FR" altLang="ja-JP" sz="900" dirty="0" smtClean="0">
                <a:latin typeface="Times New Roman" charset="0"/>
                <a:cs typeface="ＭＳ Ｐゴシック" charset="0"/>
              </a:rPr>
              <a:t>s, de diminution des pertes mati</a:t>
            </a:r>
            <a:r>
              <a:rPr lang="fr-FR" altLang="ja-JP" sz="900" dirty="0" smtClean="0">
                <a:latin typeface="Arial" charset="0"/>
                <a:cs typeface="ＭＳ Ｐゴシック" charset="0"/>
              </a:rPr>
              <a:t>è</a:t>
            </a:r>
            <a:r>
              <a:rPr lang="fr-FR" altLang="ja-JP" sz="900" dirty="0" smtClean="0">
                <a:latin typeface="Times New Roman" charset="0"/>
                <a:cs typeface="ＭＳ Ｐゴシック" charset="0"/>
              </a:rPr>
              <a:t>res</a:t>
            </a:r>
            <a:r>
              <a:rPr lang="fr-FR" altLang="ja-JP" sz="900" dirty="0" smtClean="0">
                <a:latin typeface="Arial" charset="0"/>
                <a:cs typeface="ＭＳ Ｐゴシック" charset="0"/>
              </a:rPr>
              <a:t>…</a:t>
            </a:r>
            <a:r>
              <a:rPr lang="fr-FR" altLang="ja-JP" sz="900" dirty="0" smtClean="0">
                <a:latin typeface="Times New Roman" charset="0"/>
                <a:cs typeface="ＭＳ Ｐゴシック" charset="0"/>
              </a:rPr>
              <a:t> </a:t>
            </a:r>
            <a:endParaRPr lang="fr-FR" sz="900" dirty="0" smtClean="0">
              <a:latin typeface="Times New Roman" charset="0"/>
            </a:endParaRPr>
          </a:p>
          <a:p>
            <a:endParaRPr lang="fr-FR" dirty="0"/>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17</a:t>
            </a:fld>
            <a:endParaRPr lang="fr-FR"/>
          </a:p>
        </p:txBody>
      </p:sp>
    </p:spTree>
    <p:extLst>
      <p:ext uri="{BB962C8B-B14F-4D97-AF65-F5344CB8AC3E}">
        <p14:creationId xmlns:p14="http://schemas.microsoft.com/office/powerpoint/2010/main" xmlns="" val="152289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eaLnBrk="1" hangingPunct="1">
              <a:buFont typeface="Wingdings" charset="0"/>
              <a:buNone/>
            </a:pPr>
            <a:r>
              <a:rPr lang="fr-FR" sz="1000" dirty="0" smtClean="0">
                <a:solidFill>
                  <a:srgbClr val="FF0066"/>
                </a:solidFill>
                <a:latin typeface="Times New Roman" charset="0"/>
                <a:sym typeface="Wingdings" charset="0"/>
              </a:rPr>
              <a:t> </a:t>
            </a:r>
            <a:r>
              <a:rPr lang="fr-FR" sz="1000" dirty="0" smtClean="0">
                <a:latin typeface="Times New Roman" charset="0"/>
              </a:rPr>
              <a:t>Il faut rappeler tout d’abord, que dans chacun des cas évoqués, le donneur d’ordre ou client sur l’aval de la filière est placé en situation de pression sur les prix. </a:t>
            </a:r>
          </a:p>
          <a:p>
            <a:pPr algn="just" eaLnBrk="1" hangingPunct="1">
              <a:buFont typeface="Wingdings" charset="0"/>
              <a:buNone/>
            </a:pPr>
            <a:r>
              <a:rPr lang="fr-FR" sz="1000" dirty="0" smtClean="0">
                <a:latin typeface="Times New Roman" charset="0"/>
              </a:rPr>
              <a:t>Le donneur d’ordres a alors une exigence de répercuter la baisse de ses prix sur ses coûts d’achats, ce que chaque rang d’une filière fait avec ses fournisseurs. Face à cet enjeu, il existe plusieurs façon d’y répondre.  </a:t>
            </a:r>
          </a:p>
          <a:p>
            <a:pPr marL="292100" lvl="1" algn="just" eaLnBrk="1" hangingPunct="1">
              <a:buFontTx/>
              <a:buChar char="-"/>
            </a:pPr>
            <a:r>
              <a:rPr lang="fr-FR" sz="1000" dirty="0" smtClean="0">
                <a:solidFill>
                  <a:srgbClr val="FF0066"/>
                </a:solidFill>
                <a:latin typeface="Times New Roman" charset="0"/>
                <a:sym typeface="Wingdings" charset="0"/>
              </a:rPr>
              <a:t></a:t>
            </a:r>
            <a:r>
              <a:rPr lang="fr-FR" sz="1000" dirty="0" smtClean="0">
                <a:latin typeface="Times New Roman" charset="0"/>
              </a:rPr>
              <a:t> dans un modèle de filière, on revient aux fondamentaux de la sous-traitance : chaque rang occupe une place reconnue. Le client recherche auprès de son fournisseur une performance du fait de sa spécialisation, mais ne lui en demande pas plus. Dans un tel modèle, outre les gains de productivité chez chacun des acteurs, l’amélioration des performances peut être recherchée par une optimisation coordonnée des moyens de production des différents rangs, pour optimiser la compétitivité de la filière dans son ensemble. </a:t>
            </a:r>
          </a:p>
          <a:p>
            <a:pPr marL="292100" lvl="1" algn="just" eaLnBrk="1" hangingPunct="1">
              <a:buFontTx/>
              <a:buChar char="-"/>
            </a:pPr>
            <a:r>
              <a:rPr lang="fr-FR" sz="1000" dirty="0" smtClean="0">
                <a:solidFill>
                  <a:srgbClr val="FF0066"/>
                </a:solidFill>
                <a:latin typeface="Times New Roman" charset="0"/>
                <a:sym typeface="Wingdings" charset="0"/>
              </a:rPr>
              <a:t></a:t>
            </a:r>
            <a:r>
              <a:rPr lang="fr-FR" sz="1000" dirty="0" smtClean="0">
                <a:latin typeface="Times New Roman" charset="0"/>
              </a:rPr>
              <a:t> Dans un modèle partenarial, le donneur d’ordre participe à la recherche d’une amélioration des performances de ses sous-traitants.  Du moins, il veille à les mettre dans des conditions qui leur permette de gagner en efficacité. Les gains obtenus sont partagés entre les deux acteurs, offrant une baisse de prix d’achat au donneur d’ordre, et un maintien ou une progression des marges pour le sous-traitant. </a:t>
            </a:r>
          </a:p>
          <a:p>
            <a:pPr marL="292100" lvl="1" algn="just" eaLnBrk="1" hangingPunct="1">
              <a:buFontTx/>
              <a:buChar char="-"/>
            </a:pPr>
            <a:r>
              <a:rPr lang="fr-FR" sz="1000" dirty="0" smtClean="0">
                <a:solidFill>
                  <a:srgbClr val="FF0066"/>
                </a:solidFill>
                <a:latin typeface="Times New Roman" charset="0"/>
                <a:sym typeface="Wingdings" charset="0"/>
              </a:rPr>
              <a:t></a:t>
            </a:r>
            <a:r>
              <a:rPr lang="fr-FR" sz="1000" dirty="0" smtClean="0">
                <a:latin typeface="Times New Roman" charset="0"/>
              </a:rPr>
              <a:t> dans un modèle qualifié de dominant, le donneur d’ordres joue de toute son influence en organisant le jeu concurrentiel en sa faveur, pour obtenir dans l’immédiat une baisse de prix de la part de ses </a:t>
            </a:r>
            <a:r>
              <a:rPr lang="fr-FR" sz="1000" dirty="0" err="1" smtClean="0">
                <a:latin typeface="Times New Roman" charset="0"/>
              </a:rPr>
              <a:t>sous-traiatnts</a:t>
            </a:r>
            <a:r>
              <a:rPr lang="fr-FR" sz="1000" dirty="0" smtClean="0">
                <a:latin typeface="Times New Roman" charset="0"/>
              </a:rPr>
              <a:t>. C’est à eux de trouver les solutions pour améliorer leurs productivité. La difficulté principale vient du fait qu’en parallèle, les exigences du client s’accroissent, augmentant leur coût complet plutôt que de l’abaisser. </a:t>
            </a:r>
          </a:p>
          <a:p>
            <a:pPr algn="just" eaLnBrk="1" hangingPunct="1">
              <a:buFontTx/>
              <a:buChar char="-"/>
            </a:pPr>
            <a:r>
              <a:rPr lang="fr-FR" sz="1000" dirty="0" smtClean="0">
                <a:solidFill>
                  <a:srgbClr val="FF0066"/>
                </a:solidFill>
                <a:latin typeface="Times New Roman" charset="0"/>
                <a:sym typeface="Wingdings" charset="0"/>
              </a:rPr>
              <a:t></a:t>
            </a:r>
            <a:r>
              <a:rPr lang="fr-FR" sz="1000" dirty="0" smtClean="0">
                <a:latin typeface="Times New Roman" charset="0"/>
                <a:sym typeface="Wingdings" charset="0"/>
              </a:rPr>
              <a:t> Les trois modèles renvoient bien évidemment à des dominantes rencontrées dans les trois couples de filières, au regard de ce que les témoignages ont révélé, et compte tenu des caractéristiques des donneurs d’ordres. Toutefois, il n’y a pas de déterminisme, et on peut rencontrer du partenarial dans l’électronique ou l’automobile, du dominant dans le meuble ou l’avicole, ou une logique de filière dans la construction navale. </a:t>
            </a:r>
          </a:p>
          <a:p>
            <a:endParaRPr lang="fr-FR" dirty="0"/>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18</a:t>
            </a:fld>
            <a:endParaRPr lang="fr-FR"/>
          </a:p>
        </p:txBody>
      </p:sp>
    </p:spTree>
    <p:extLst>
      <p:ext uri="{BB962C8B-B14F-4D97-AF65-F5344CB8AC3E}">
        <p14:creationId xmlns:p14="http://schemas.microsoft.com/office/powerpoint/2010/main" xmlns="" val="1131124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2A21CC6-C44D-8245-A2F1-D9861508B172}" type="slidenum">
              <a:rPr lang="fr-FR"/>
              <a:pPr/>
              <a:t>27</a:t>
            </a:fld>
            <a:endParaRPr lang="fr-FR"/>
          </a:p>
        </p:txBody>
      </p:sp>
      <p:sp>
        <p:nvSpPr>
          <p:cNvPr id="7" name="Rectangle 7"/>
          <p:cNvSpPr txBox="1">
            <a:spLocks noGrp="1" noChangeArrowheads="1"/>
          </p:cNvSpPr>
          <p:nvPr/>
        </p:nvSpPr>
        <p:spPr bwMode="auto">
          <a:xfrm>
            <a:off x="3920687" y="8703837"/>
            <a:ext cx="2921297" cy="42115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spcBef>
                <a:spcPct val="0"/>
              </a:spcBef>
              <a:defRPr/>
            </a:pPr>
            <a:fld id="{F546ED1C-CA68-B04A-8528-0BE5334586B6}" type="slidenum">
              <a:rPr lang="fr-FR" sz="1200">
                <a:effectLst>
                  <a:outerShdw blurRad="38100" dist="38100" dir="2700000" algn="tl">
                    <a:srgbClr val="DDDDDD"/>
                  </a:outerShdw>
                </a:effectLst>
                <a:latin typeface="Times New Roman" charset="0"/>
              </a:rPr>
              <a:pPr algn="r">
                <a:spcBef>
                  <a:spcPct val="0"/>
                </a:spcBef>
                <a:defRPr/>
              </a:pPr>
              <a:t>27</a:t>
            </a:fld>
            <a:endParaRPr lang="fr-FR" sz="1200">
              <a:effectLst>
                <a:outerShdw blurRad="38100" dist="38100" dir="2700000" algn="tl">
                  <a:srgbClr val="DDDDDD"/>
                </a:outerShdw>
              </a:effectLst>
              <a:latin typeface="Times New Roman" charset="0"/>
            </a:endParaRPr>
          </a:p>
        </p:txBody>
      </p:sp>
      <p:sp>
        <p:nvSpPr>
          <p:cNvPr id="120834"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a:xfrm>
            <a:off x="0" y="0"/>
            <a:ext cx="0" cy="0"/>
          </a:xfrm>
        </p:spPr>
        <p:txBody>
          <a:bodyPr/>
          <a:lstStyle/>
          <a:p>
            <a:pPr>
              <a:defRPr/>
            </a:pPr>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33</a:t>
            </a:fld>
            <a:endParaRPr lang="fr-FR"/>
          </a:p>
        </p:txBody>
      </p:sp>
    </p:spTree>
    <p:extLst>
      <p:ext uri="{BB962C8B-B14F-4D97-AF65-F5344CB8AC3E}">
        <p14:creationId xmlns:p14="http://schemas.microsoft.com/office/powerpoint/2010/main" xmlns="" val="674899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34</a:t>
            </a:fld>
            <a:endParaRPr lang="fr-FR"/>
          </a:p>
        </p:txBody>
      </p:sp>
    </p:spTree>
    <p:extLst>
      <p:ext uri="{BB962C8B-B14F-4D97-AF65-F5344CB8AC3E}">
        <p14:creationId xmlns:p14="http://schemas.microsoft.com/office/powerpoint/2010/main" xmlns="" val="4126369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37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D4200A-F784-4440-B298-726191DFB322}"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235082" y="3048000"/>
            <a:ext cx="4214812" cy="1443318"/>
          </a:xfrm>
          <a:prstGeom prst="rect">
            <a:avLst/>
          </a:prstGeom>
        </p:spPr>
        <p:txBody>
          <a:bodyPr>
            <a:normAutofit/>
          </a:bodyPr>
          <a:lstStyle>
            <a:lvl1pPr>
              <a:defRPr sz="2800">
                <a:solidFill>
                  <a:srgbClr val="1E3A89"/>
                </a:solidFill>
                <a:latin typeface="Impact"/>
                <a:cs typeface="Impact"/>
              </a:defRPr>
            </a:lvl1pPr>
          </a:lstStyle>
          <a:p>
            <a:r>
              <a:rPr lang="fr-FR" smtClean="0"/>
              <a:t>Cliquez et modifiez le titre</a:t>
            </a:r>
            <a:endParaRPr dirty="0"/>
          </a:p>
        </p:txBody>
      </p:sp>
      <p:sp>
        <p:nvSpPr>
          <p:cNvPr id="3" name="Subtitle 2"/>
          <p:cNvSpPr>
            <a:spLocks noGrp="1"/>
          </p:cNvSpPr>
          <p:nvPr>
            <p:ph type="subTitle" idx="1"/>
          </p:nvPr>
        </p:nvSpPr>
        <p:spPr>
          <a:xfrm>
            <a:off x="4235082" y="4356958"/>
            <a:ext cx="4214812" cy="1157427"/>
          </a:xfrm>
          <a:prstGeom prst="rect">
            <a:avLst/>
          </a:prstGeom>
        </p:spPr>
        <p:txBody>
          <a:bodyPr>
            <a:normAutofit/>
          </a:bodyPr>
          <a:lstStyle>
            <a:lvl1pPr marL="0" indent="0" algn="l">
              <a:spcBef>
                <a:spcPts val="300"/>
              </a:spcBef>
              <a:buNone/>
              <a:defRPr sz="2000" b="1" i="0">
                <a:solidFill>
                  <a:srgbClr val="898989"/>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pic>
        <p:nvPicPr>
          <p:cNvPr id="13" name="Picture 1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82575" y="6315834"/>
            <a:ext cx="1462087"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Connecteur droit 4"/>
          <p:cNvCxnSpPr/>
          <p:nvPr userDrawn="1"/>
        </p:nvCxnSpPr>
        <p:spPr>
          <a:xfrm>
            <a:off x="4336682" y="4356958"/>
            <a:ext cx="4113212" cy="0"/>
          </a:xfrm>
          <a:prstGeom prst="line">
            <a:avLst/>
          </a:prstGeom>
          <a:ln>
            <a:solidFill>
              <a:srgbClr val="1E3A89"/>
            </a:solidFill>
          </a:ln>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177800" y="5880100"/>
            <a:ext cx="1803400" cy="977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a:blip r:embed="rId3" cstate="print"/>
          <a:stretch>
            <a:fillRect/>
          </a:stretch>
        </p:blipFill>
        <p:spPr>
          <a:xfrm>
            <a:off x="557211" y="520700"/>
            <a:ext cx="1954678" cy="7199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8" name="Triangle isocèle 7"/>
          <p:cNvSpPr/>
          <p:nvPr userDrawn="1"/>
        </p:nvSpPr>
        <p:spPr bwMode="auto">
          <a:xfrm rot="5400000">
            <a:off x="503548" y="335499"/>
            <a:ext cx="720080" cy="360040"/>
          </a:xfrm>
          <a:prstGeom prst="triangle">
            <a:avLst>
              <a:gd name="adj" fmla="val 50080"/>
            </a:avLst>
          </a:prstGeom>
          <a:solidFill>
            <a:schemeClr val="tx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Espace réservé du contenu 2"/>
          <p:cNvSpPr>
            <a:spLocks noGrp="1"/>
          </p:cNvSpPr>
          <p:nvPr>
            <p:ph idx="1"/>
          </p:nvPr>
        </p:nvSpPr>
        <p:spPr>
          <a:xfrm>
            <a:off x="683570" y="1772816"/>
            <a:ext cx="6984776" cy="4932784"/>
          </a:xfrm>
          <a:prstGeom prst="rect">
            <a:avLst/>
          </a:prstGeom>
        </p:spPr>
        <p:txBody>
          <a:bodyPr anchor="t" anchorCtr="0"/>
          <a:lstStyle>
            <a:lvl1pPr marL="266700" indent="-266700" algn="l">
              <a:lnSpc>
                <a:spcPts val="1620"/>
              </a:lnSpc>
              <a:buClr>
                <a:srgbClr val="152A90"/>
              </a:buClr>
              <a:defRPr sz="1500" b="1" i="0">
                <a:latin typeface="Calibri"/>
                <a:cs typeface="Calibri"/>
              </a:defRPr>
            </a:lvl1pPr>
            <a:lvl2pPr marL="615950" indent="-171450" algn="l">
              <a:lnSpc>
                <a:spcPts val="1400"/>
              </a:lnSpc>
              <a:spcBef>
                <a:spcPts val="200"/>
              </a:spcBef>
              <a:spcAft>
                <a:spcPts val="400"/>
              </a:spcAft>
              <a:buClr>
                <a:schemeClr val="bg2">
                  <a:lumMod val="60000"/>
                  <a:lumOff val="40000"/>
                </a:schemeClr>
              </a:buClr>
              <a:buSzPct val="90000"/>
              <a:buFontTx/>
              <a:buBlip>
                <a:blip r:embed="rId2"/>
              </a:buBlip>
              <a:defRPr sz="1400" b="0" i="0">
                <a:latin typeface="Calibri"/>
                <a:cs typeface="Calibri"/>
              </a:defRPr>
            </a:lvl2pPr>
            <a:lvl3pPr marL="1257300" indent="-177800" algn="l">
              <a:spcBef>
                <a:spcPts val="100"/>
              </a:spcBef>
              <a:spcAft>
                <a:spcPts val="200"/>
              </a:spcAft>
              <a:buClr>
                <a:srgbClr val="152A90"/>
              </a:buClr>
              <a:buFont typeface="Wingdings" charset="2"/>
              <a:buChar char="§"/>
              <a:defRPr sz="1200" i="1">
                <a:latin typeface="Calibri"/>
                <a:cs typeface="Calibri"/>
              </a:defRPr>
            </a:lvl3pPr>
            <a:lvl4pPr marL="1555750" indent="-228600" algn="l">
              <a:buClr>
                <a:srgbClr val="152A90"/>
              </a:buClr>
              <a:buFont typeface="Arial"/>
              <a:buChar char="•"/>
              <a:defRPr sz="1100" i="0">
                <a:latin typeface="Calibri"/>
                <a:cs typeface="Calibri"/>
              </a:defRPr>
            </a:lvl4pPr>
            <a:lvl5pPr algn="l">
              <a:buClr>
                <a:srgbClr val="152A90"/>
              </a:buClr>
              <a:defRPr i="0">
                <a:latin typeface="Calibri"/>
                <a:cs typeface="Calibri"/>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contenu 2"/>
          <p:cNvSpPr>
            <a:spLocks noGrp="1"/>
          </p:cNvSpPr>
          <p:nvPr>
            <p:ph idx="12"/>
          </p:nvPr>
        </p:nvSpPr>
        <p:spPr>
          <a:xfrm>
            <a:off x="683570" y="1052736"/>
            <a:ext cx="6984776" cy="648072"/>
          </a:xfrm>
          <a:prstGeom prst="rect">
            <a:avLst/>
          </a:prstGeom>
        </p:spPr>
        <p:txBody>
          <a:bodyPr anchor="t"/>
          <a:lstStyle>
            <a:lvl1pPr marL="900" indent="0" algn="l">
              <a:lnSpc>
                <a:spcPts val="1620"/>
              </a:lnSpc>
              <a:buClr>
                <a:srgbClr val="134F8F"/>
              </a:buClr>
              <a:buNone/>
              <a:defRPr sz="1500" b="0" i="1">
                <a:solidFill>
                  <a:schemeClr val="tx1">
                    <a:lumMod val="65000"/>
                    <a:lumOff val="35000"/>
                  </a:schemeClr>
                </a:solidFill>
                <a:latin typeface="Calibri"/>
                <a:cs typeface="Calibri"/>
              </a:defRPr>
            </a:lvl1pPr>
            <a:lvl2pPr marL="990600" indent="-266700">
              <a:lnSpc>
                <a:spcPts val="1600"/>
              </a:lnSpc>
              <a:spcAft>
                <a:spcPts val="600"/>
              </a:spcAft>
              <a:buClr>
                <a:srgbClr val="134F8F"/>
              </a:buClr>
              <a:defRPr/>
            </a:lvl2pPr>
            <a:lvl3pPr marL="1257300" indent="-177800">
              <a:buClr>
                <a:srgbClr val="134F8F"/>
              </a:buClr>
              <a:defRPr i="1"/>
            </a:lvl3pPr>
            <a:lvl4pPr>
              <a:buClr>
                <a:srgbClr val="134F8F"/>
              </a:buClr>
              <a:defRPr i="0"/>
            </a:lvl4pPr>
            <a:lvl5pPr algn="l">
              <a:buClr>
                <a:srgbClr val="134F8F"/>
              </a:buClr>
              <a:defRPr sz="1500" b="0" i="1">
                <a:solidFill>
                  <a:schemeClr val="tx1">
                    <a:lumMod val="65000"/>
                    <a:lumOff val="35000"/>
                  </a:schemeClr>
                </a:solidFill>
                <a:latin typeface="Calibri"/>
                <a:cs typeface="Calibri"/>
              </a:defRPr>
            </a:lvl5pPr>
          </a:lstStyle>
          <a:p>
            <a:pPr lvl="0"/>
            <a:r>
              <a:rPr lang="fr-FR" dirty="0" smtClean="0"/>
              <a:t>Cliquez pour modifier les styles du texte du masque</a:t>
            </a:r>
          </a:p>
          <a:p>
            <a:pPr lvl="4"/>
            <a:endParaRPr lang="fr-FR" dirty="0"/>
          </a:p>
        </p:txBody>
      </p:sp>
      <p:sp>
        <p:nvSpPr>
          <p:cNvPr id="7" name="Titre 1"/>
          <p:cNvSpPr>
            <a:spLocks noGrp="1"/>
          </p:cNvSpPr>
          <p:nvPr>
            <p:ph type="title"/>
          </p:nvPr>
        </p:nvSpPr>
        <p:spPr>
          <a:xfrm>
            <a:off x="683568" y="134516"/>
            <a:ext cx="6912768" cy="762000"/>
          </a:xfrm>
          <a:prstGeom prst="rect">
            <a:avLst/>
          </a:prstGeom>
        </p:spPr>
        <p:txBody>
          <a:bodyPr/>
          <a:lstStyle>
            <a:lvl1pPr algn="l">
              <a:defRPr sz="2000" b="0">
                <a:solidFill>
                  <a:srgbClr val="000000"/>
                </a:solidFill>
                <a:latin typeface="Impact"/>
                <a:cs typeface="Impact"/>
              </a:defRPr>
            </a:lvl1pPr>
          </a:lstStyle>
          <a:p>
            <a:r>
              <a:rPr lang="fr-FR" dirty="0" smtClean="0"/>
              <a:t>Cliquez et modifiez le titre</a:t>
            </a:r>
            <a:endParaRPr lang="fr-FR" dirty="0"/>
          </a:p>
        </p:txBody>
      </p:sp>
      <p:pic>
        <p:nvPicPr>
          <p:cNvPr id="10" name="Image 9"/>
          <p:cNvPicPr>
            <a:picLocks/>
          </p:cNvPicPr>
          <p:nvPr userDrawn="1"/>
        </p:nvPicPr>
        <p:blipFill>
          <a:blip r:embed="rId3" cstate="print"/>
          <a:stretch>
            <a:fillRect/>
          </a:stretch>
        </p:blipFill>
        <p:spPr>
          <a:xfrm>
            <a:off x="684000" y="908720"/>
            <a:ext cx="8460000" cy="36000"/>
          </a:xfrm>
          <a:prstGeom prst="rect">
            <a:avLst/>
          </a:prstGeom>
        </p:spPr>
      </p:pic>
    </p:spTree>
    <p:extLst>
      <p:ext uri="{BB962C8B-B14F-4D97-AF65-F5344CB8AC3E}">
        <p14:creationId xmlns:p14="http://schemas.microsoft.com/office/powerpoint/2010/main" xmlns="" val="258108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 illustrations">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a:prstGeom prst="rect">
            <a:avLst/>
          </a:prstGeom>
        </p:spPr>
        <p:txBody>
          <a:bodyPr anchor="t"/>
          <a:lstStyle>
            <a:lvl1pPr marL="0" indent="0" algn="ctr">
              <a:buNone/>
              <a:defRPr sz="1400" b="1" i="0">
                <a:solidFill>
                  <a:srgbClr val="152A90"/>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fr-FR" dirty="0"/>
          </a:p>
        </p:txBody>
      </p:sp>
      <p:sp>
        <p:nvSpPr>
          <p:cNvPr id="5" name="Espace réservé du texte 4"/>
          <p:cNvSpPr>
            <a:spLocks noGrp="1"/>
          </p:cNvSpPr>
          <p:nvPr>
            <p:ph type="body" sz="quarter" idx="3"/>
          </p:nvPr>
        </p:nvSpPr>
        <p:spPr>
          <a:xfrm>
            <a:off x="4645028" y="1535113"/>
            <a:ext cx="4041775" cy="639762"/>
          </a:xfrm>
          <a:prstGeom prst="rect">
            <a:avLst/>
          </a:prstGeom>
        </p:spPr>
        <p:txBody>
          <a:bodyPr anchor="t"/>
          <a:lstStyle>
            <a:lvl1pPr marL="0" indent="0" algn="ctr">
              <a:buNone/>
              <a:defRPr sz="1400" b="1" i="0">
                <a:solidFill>
                  <a:srgbClr val="152A90"/>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8" y="2174875"/>
            <a:ext cx="4041775" cy="3951288"/>
          </a:xfrm>
          <a:prstGeom prst="rect">
            <a:avLst/>
          </a:prstGeom>
        </p:spPr>
        <p:txBody>
          <a:bodyPr/>
          <a:lstStyle>
            <a:lvl1pPr>
              <a:defRPr sz="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fr-FR" dirty="0"/>
          </a:p>
        </p:txBody>
      </p:sp>
      <p:sp>
        <p:nvSpPr>
          <p:cNvPr id="9" name="Triangle isocèle 8"/>
          <p:cNvSpPr/>
          <p:nvPr userDrawn="1"/>
        </p:nvSpPr>
        <p:spPr bwMode="auto">
          <a:xfrm rot="5400000">
            <a:off x="503548" y="335499"/>
            <a:ext cx="720080" cy="360040"/>
          </a:xfrm>
          <a:prstGeom prst="triangle">
            <a:avLst>
              <a:gd name="adj" fmla="val 50080"/>
            </a:avLst>
          </a:prstGeom>
          <a:solidFill>
            <a:schemeClr val="tx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itre 1"/>
          <p:cNvSpPr>
            <a:spLocks noGrp="1"/>
          </p:cNvSpPr>
          <p:nvPr>
            <p:ph type="title"/>
          </p:nvPr>
        </p:nvSpPr>
        <p:spPr>
          <a:xfrm>
            <a:off x="683568" y="134516"/>
            <a:ext cx="6912768" cy="762000"/>
          </a:xfrm>
          <a:prstGeom prst="rect">
            <a:avLst/>
          </a:prstGeom>
        </p:spPr>
        <p:txBody>
          <a:bodyPr/>
          <a:lstStyle>
            <a:lvl1pPr algn="l">
              <a:defRPr sz="2000" b="0">
                <a:solidFill>
                  <a:srgbClr val="000000"/>
                </a:solidFill>
                <a:latin typeface="Impact"/>
                <a:cs typeface="Impact"/>
              </a:defRPr>
            </a:lvl1pPr>
          </a:lstStyle>
          <a:p>
            <a:r>
              <a:rPr lang="fr-FR" dirty="0" smtClean="0"/>
              <a:t>Cliquez et modifiez le titre</a:t>
            </a:r>
            <a:endParaRPr lang="fr-FR" dirty="0"/>
          </a:p>
        </p:txBody>
      </p:sp>
      <p:pic>
        <p:nvPicPr>
          <p:cNvPr id="12" name="Image 11"/>
          <p:cNvPicPr>
            <a:picLocks/>
          </p:cNvPicPr>
          <p:nvPr userDrawn="1"/>
        </p:nvPicPr>
        <p:blipFill>
          <a:blip r:embed="rId2" cstate="print"/>
          <a:stretch>
            <a:fillRect/>
          </a:stretch>
        </p:blipFill>
        <p:spPr>
          <a:xfrm>
            <a:off x="684000" y="908720"/>
            <a:ext cx="8460000" cy="36000"/>
          </a:xfrm>
          <a:prstGeom prst="rect">
            <a:avLst/>
          </a:prstGeom>
        </p:spPr>
      </p:pic>
    </p:spTree>
    <p:extLst>
      <p:ext uri="{BB962C8B-B14F-4D97-AF65-F5344CB8AC3E}">
        <p14:creationId xmlns:p14="http://schemas.microsoft.com/office/powerpoint/2010/main" xmlns="" val="23960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98475" y="242235"/>
            <a:ext cx="7794625" cy="1116106"/>
          </a:xfrm>
          <a:prstGeom prst="rect">
            <a:avLst/>
          </a:prstGeom>
        </p:spPr>
        <p:txBody>
          <a:bodyPr anchor="ctr"/>
          <a:lstStyle>
            <a:lvl1pPr algn="l">
              <a:defRPr>
                <a:solidFill>
                  <a:srgbClr val="1E3B89"/>
                </a:solidFill>
                <a:latin typeface="Impact"/>
                <a:cs typeface="Impact"/>
              </a:defRPr>
            </a:lvl1pPr>
          </a:lstStyle>
          <a:p>
            <a:r>
              <a:rPr lang="fr-FR" smtClean="0"/>
              <a:t>Cliquez et modifiez le titre</a:t>
            </a:r>
            <a:endParaRPr dirty="0"/>
          </a:p>
        </p:txBody>
      </p:sp>
      <p:sp>
        <p:nvSpPr>
          <p:cNvPr id="3" name="Content Placeholder 2"/>
          <p:cNvSpPr>
            <a:spLocks noGrp="1"/>
          </p:cNvSpPr>
          <p:nvPr>
            <p:ph idx="1"/>
          </p:nvPr>
        </p:nvSpPr>
        <p:spPr>
          <a:xfrm>
            <a:off x="498472" y="1663700"/>
            <a:ext cx="8219651" cy="4646479"/>
          </a:xfrm>
          <a:prstGeom prst="rect">
            <a:avLst/>
          </a:prstGeom>
        </p:spPr>
        <p:txBody>
          <a:bodyPr>
            <a:noAutofit/>
          </a:bodyPr>
          <a:lstStyle>
            <a:lvl1pPr>
              <a:buClr>
                <a:srgbClr val="322B80"/>
              </a:buClr>
              <a:defRPr b="1">
                <a:solidFill>
                  <a:schemeClr val="tx1">
                    <a:lumMod val="75000"/>
                    <a:lumOff val="25000"/>
                  </a:schemeClr>
                </a:solidFill>
                <a:latin typeface="Calibri"/>
                <a:cs typeface="Calibri"/>
              </a:defRPr>
            </a:lvl1pPr>
            <a:lvl2pPr marL="457200" indent="-228600">
              <a:buClr>
                <a:srgbClr val="322B80"/>
              </a:buClr>
              <a:buSzPct val="75000"/>
              <a:buFontTx/>
              <a:buBlip>
                <a:blip r:embed="rId2"/>
              </a:buBlip>
              <a:defRPr>
                <a:solidFill>
                  <a:schemeClr val="tx1">
                    <a:lumMod val="65000"/>
                    <a:lumOff val="35000"/>
                  </a:schemeClr>
                </a:solidFill>
                <a:latin typeface="Calibri"/>
                <a:cs typeface="Calibri"/>
              </a:defRPr>
            </a:lvl2pPr>
            <a:lvl3pPr>
              <a:buClr>
                <a:srgbClr val="322B80"/>
              </a:buClr>
              <a:buSzPct val="50000"/>
              <a:defRPr sz="1600" i="1">
                <a:solidFill>
                  <a:schemeClr val="bg1">
                    <a:lumMod val="50000"/>
                  </a:schemeClr>
                </a:solidFill>
                <a:latin typeface="Calibri"/>
                <a:cs typeface="Calibri"/>
              </a:defRPr>
            </a:lvl3pPr>
            <a:lvl4pPr marL="914400" indent="-228600">
              <a:buClr>
                <a:srgbClr val="134F8F"/>
              </a:buClr>
              <a:buSzPct val="60000"/>
              <a:buFontTx/>
              <a:buBlip>
                <a:blip r:embed="rId2"/>
              </a:buBlip>
              <a:defRPr sz="1400">
                <a:solidFill>
                  <a:schemeClr val="bg1">
                    <a:lumMod val="50000"/>
                  </a:schemeClr>
                </a:solidFill>
                <a:latin typeface="Calibri"/>
                <a:cs typeface="Calibri"/>
              </a:defRPr>
            </a:lvl4pPr>
            <a:lvl5pPr>
              <a:buClr>
                <a:srgbClr val="322B80"/>
              </a:buClr>
              <a:buSzPct val="62000"/>
              <a:defRPr sz="14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pic>
        <p:nvPicPr>
          <p:cNvPr id="7" name="Image 6"/>
          <p:cNvPicPr>
            <a:picLocks noChangeAspect="1"/>
          </p:cNvPicPr>
          <p:nvPr userDrawn="1"/>
        </p:nvPicPr>
        <p:blipFill>
          <a:blip r:embed="rId3" cstate="print"/>
          <a:stretch>
            <a:fillRect/>
          </a:stretch>
        </p:blipFill>
        <p:spPr>
          <a:xfrm>
            <a:off x="8396206" y="242235"/>
            <a:ext cx="321918" cy="1116106"/>
          </a:xfrm>
          <a:prstGeom prst="rect">
            <a:avLst/>
          </a:prstGeom>
        </p:spPr>
      </p:pic>
      <p:sp>
        <p:nvSpPr>
          <p:cNvPr id="8" name="Rectangle 7"/>
          <p:cNvSpPr/>
          <p:nvPr userDrawn="1"/>
        </p:nvSpPr>
        <p:spPr>
          <a:xfrm rot="16200000">
            <a:off x="4585439" y="-2596627"/>
            <a:ext cx="45719" cy="8219649"/>
          </a:xfrm>
          <a:prstGeom prst="rect">
            <a:avLst/>
          </a:prstGeom>
          <a:solidFill>
            <a:srgbClr val="322B8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n>
                <a:solidFill>
                  <a:schemeClr val="accent3">
                    <a:lumMod val="60000"/>
                    <a:lumOff val="40000"/>
                  </a:schemeClr>
                </a:solidFill>
              </a:ln>
              <a:noFill/>
              <a:effectLst/>
            </a:endParaRPr>
          </a:p>
        </p:txBody>
      </p:sp>
      <p:pic>
        <p:nvPicPr>
          <p:cNvPr id="9" name="Image 8"/>
          <p:cNvPicPr>
            <a:picLocks noChangeAspect="1"/>
          </p:cNvPicPr>
          <p:nvPr userDrawn="1"/>
        </p:nvPicPr>
        <p:blipFill>
          <a:blip r:embed="rId4" cstate="print"/>
          <a:stretch>
            <a:fillRect/>
          </a:stretch>
        </p:blipFill>
        <p:spPr>
          <a:xfrm>
            <a:off x="498472" y="6322879"/>
            <a:ext cx="1203328" cy="3318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0" name="Content Placeholder 2"/>
          <p:cNvSpPr>
            <a:spLocks noGrp="1"/>
          </p:cNvSpPr>
          <p:nvPr>
            <p:ph idx="1"/>
          </p:nvPr>
        </p:nvSpPr>
        <p:spPr>
          <a:xfrm>
            <a:off x="498474" y="1676400"/>
            <a:ext cx="4060825" cy="4449763"/>
          </a:xfrm>
          <a:prstGeom prst="rect">
            <a:avLst/>
          </a:prstGeom>
        </p:spPr>
        <p:txBody>
          <a:bodyPr>
            <a:noAutofit/>
          </a:bodyPr>
          <a:lstStyle>
            <a:lvl1pPr>
              <a:buClr>
                <a:srgbClr val="322B80"/>
              </a:buClr>
              <a:defRPr sz="1800" b="1">
                <a:solidFill>
                  <a:schemeClr val="tx1">
                    <a:lumMod val="75000"/>
                    <a:lumOff val="25000"/>
                  </a:schemeClr>
                </a:solidFill>
                <a:latin typeface="Calibri"/>
                <a:cs typeface="Calibri"/>
              </a:defRPr>
            </a:lvl1pPr>
            <a:lvl2pPr marL="457200" indent="-228600">
              <a:buClr>
                <a:srgbClr val="322B80"/>
              </a:buClr>
              <a:buSzPct val="75000"/>
              <a:buFontTx/>
              <a:buBlip>
                <a:blip r:embed="rId2"/>
              </a:buBlip>
              <a:defRPr sz="1600">
                <a:solidFill>
                  <a:schemeClr val="tx1">
                    <a:lumMod val="65000"/>
                    <a:lumOff val="35000"/>
                  </a:schemeClr>
                </a:solidFill>
                <a:latin typeface="Calibri"/>
                <a:cs typeface="Calibri"/>
              </a:defRPr>
            </a:lvl2pPr>
            <a:lvl3pPr>
              <a:buClr>
                <a:srgbClr val="322B80"/>
              </a:buClr>
              <a:buSzPct val="50000"/>
              <a:defRPr sz="1400" i="1">
                <a:solidFill>
                  <a:schemeClr val="bg1">
                    <a:lumMod val="50000"/>
                  </a:schemeClr>
                </a:solidFill>
                <a:latin typeface="Calibri"/>
                <a:cs typeface="Calibri"/>
              </a:defRPr>
            </a:lvl3pPr>
            <a:lvl4pPr marL="914400" indent="-228600">
              <a:buClr>
                <a:srgbClr val="134F8F"/>
              </a:buClr>
              <a:buSzPct val="60000"/>
              <a:buFontTx/>
              <a:buBlip>
                <a:blip r:embed="rId2"/>
              </a:buBlip>
              <a:defRPr sz="1200">
                <a:solidFill>
                  <a:schemeClr val="bg1">
                    <a:lumMod val="50000"/>
                  </a:schemeClr>
                </a:solidFill>
                <a:latin typeface="Calibri"/>
                <a:cs typeface="Calibri"/>
              </a:defRPr>
            </a:lvl4pPr>
            <a:lvl5pPr>
              <a:buClr>
                <a:srgbClr val="322B80"/>
              </a:buClr>
              <a:buSzPct val="62000"/>
              <a:defRPr sz="12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Title 1"/>
          <p:cNvSpPr>
            <a:spLocks noGrp="1"/>
          </p:cNvSpPr>
          <p:nvPr>
            <p:ph type="title"/>
          </p:nvPr>
        </p:nvSpPr>
        <p:spPr>
          <a:xfrm>
            <a:off x="498475" y="242235"/>
            <a:ext cx="7794625" cy="1116106"/>
          </a:xfrm>
          <a:prstGeom prst="rect">
            <a:avLst/>
          </a:prstGeom>
        </p:spPr>
        <p:txBody>
          <a:bodyPr anchor="ctr"/>
          <a:lstStyle>
            <a:lvl1pPr algn="l">
              <a:defRPr>
                <a:solidFill>
                  <a:srgbClr val="1E3B89"/>
                </a:solidFill>
                <a:latin typeface="Impact"/>
                <a:cs typeface="Impact"/>
              </a:defRPr>
            </a:lvl1pPr>
          </a:lstStyle>
          <a:p>
            <a:r>
              <a:rPr lang="fr-FR" smtClean="0"/>
              <a:t>Cliquez et modifiez le titre</a:t>
            </a:r>
            <a:endParaRPr dirty="0"/>
          </a:p>
        </p:txBody>
      </p:sp>
      <p:pic>
        <p:nvPicPr>
          <p:cNvPr id="11" name="Image 10"/>
          <p:cNvPicPr>
            <a:picLocks noChangeAspect="1"/>
          </p:cNvPicPr>
          <p:nvPr userDrawn="1"/>
        </p:nvPicPr>
        <p:blipFill>
          <a:blip r:embed="rId3" cstate="print"/>
          <a:stretch>
            <a:fillRect/>
          </a:stretch>
        </p:blipFill>
        <p:spPr>
          <a:xfrm>
            <a:off x="8396206" y="242235"/>
            <a:ext cx="321918" cy="1116106"/>
          </a:xfrm>
          <a:prstGeom prst="rect">
            <a:avLst/>
          </a:prstGeom>
        </p:spPr>
      </p:pic>
      <p:sp>
        <p:nvSpPr>
          <p:cNvPr id="12" name="Rectangle 11"/>
          <p:cNvSpPr/>
          <p:nvPr userDrawn="1"/>
        </p:nvSpPr>
        <p:spPr>
          <a:xfrm rot="16200000">
            <a:off x="4585439" y="-2596627"/>
            <a:ext cx="45719" cy="8219649"/>
          </a:xfrm>
          <a:prstGeom prst="rect">
            <a:avLst/>
          </a:prstGeom>
          <a:solidFill>
            <a:srgbClr val="322B8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n>
                <a:solidFill>
                  <a:schemeClr val="accent3">
                    <a:lumMod val="60000"/>
                    <a:lumOff val="40000"/>
                  </a:schemeClr>
                </a:solidFill>
              </a:ln>
              <a:noFill/>
              <a:effectLst/>
            </a:endParaRPr>
          </a:p>
        </p:txBody>
      </p:sp>
      <p:pic>
        <p:nvPicPr>
          <p:cNvPr id="13" name="Image 12"/>
          <p:cNvPicPr>
            <a:picLocks noChangeAspect="1"/>
          </p:cNvPicPr>
          <p:nvPr userDrawn="1"/>
        </p:nvPicPr>
        <p:blipFill>
          <a:blip r:embed="rId4" cstate="print"/>
          <a:stretch>
            <a:fillRect/>
          </a:stretch>
        </p:blipFill>
        <p:spPr>
          <a:xfrm>
            <a:off x="498472" y="6322879"/>
            <a:ext cx="1203328" cy="331827"/>
          </a:xfrm>
          <a:prstGeom prst="rect">
            <a:avLst/>
          </a:prstGeom>
        </p:spPr>
      </p:pic>
      <p:sp>
        <p:nvSpPr>
          <p:cNvPr id="14" name="Content Placeholder 2"/>
          <p:cNvSpPr>
            <a:spLocks noGrp="1"/>
          </p:cNvSpPr>
          <p:nvPr>
            <p:ph idx="10"/>
          </p:nvPr>
        </p:nvSpPr>
        <p:spPr>
          <a:xfrm>
            <a:off x="4657299" y="1676400"/>
            <a:ext cx="4060825" cy="4449763"/>
          </a:xfrm>
          <a:prstGeom prst="rect">
            <a:avLst/>
          </a:prstGeom>
        </p:spPr>
        <p:txBody>
          <a:bodyPr>
            <a:noAutofit/>
          </a:bodyPr>
          <a:lstStyle>
            <a:lvl1pPr>
              <a:buClr>
                <a:srgbClr val="322B80"/>
              </a:buClr>
              <a:defRPr sz="1800" b="1">
                <a:solidFill>
                  <a:schemeClr val="tx1">
                    <a:lumMod val="75000"/>
                    <a:lumOff val="25000"/>
                  </a:schemeClr>
                </a:solidFill>
                <a:latin typeface="Calibri"/>
                <a:cs typeface="Calibri"/>
              </a:defRPr>
            </a:lvl1pPr>
            <a:lvl2pPr marL="457200" indent="-228600">
              <a:buClr>
                <a:srgbClr val="322B80"/>
              </a:buClr>
              <a:buSzPct val="75000"/>
              <a:buFontTx/>
              <a:buBlip>
                <a:blip r:embed="rId2"/>
              </a:buBlip>
              <a:defRPr sz="1600">
                <a:solidFill>
                  <a:schemeClr val="tx1">
                    <a:lumMod val="65000"/>
                    <a:lumOff val="35000"/>
                  </a:schemeClr>
                </a:solidFill>
                <a:latin typeface="Calibri"/>
                <a:cs typeface="Calibri"/>
              </a:defRPr>
            </a:lvl2pPr>
            <a:lvl3pPr>
              <a:buClr>
                <a:srgbClr val="322B80"/>
              </a:buClr>
              <a:buSzPct val="50000"/>
              <a:defRPr sz="1400" i="1">
                <a:solidFill>
                  <a:schemeClr val="bg1">
                    <a:lumMod val="50000"/>
                  </a:schemeClr>
                </a:solidFill>
                <a:latin typeface="Calibri"/>
                <a:cs typeface="Calibri"/>
              </a:defRPr>
            </a:lvl3pPr>
            <a:lvl4pPr marL="914400" indent="-228600">
              <a:buClr>
                <a:srgbClr val="134F8F"/>
              </a:buClr>
              <a:buSzPct val="60000"/>
              <a:buFontTx/>
              <a:buBlip>
                <a:blip r:embed="rId2"/>
              </a:buBlip>
              <a:defRPr sz="1200">
                <a:solidFill>
                  <a:schemeClr val="bg1">
                    <a:lumMod val="50000"/>
                  </a:schemeClr>
                </a:solidFill>
                <a:latin typeface="Calibri"/>
                <a:cs typeface="Calibri"/>
              </a:defRPr>
            </a:lvl4pPr>
            <a:lvl5pPr>
              <a:buClr>
                <a:srgbClr val="322B80"/>
              </a:buClr>
              <a:buSzPct val="62000"/>
              <a:defRPr sz="12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074" y="1681881"/>
            <a:ext cx="4036826" cy="463176"/>
          </a:xfrm>
          <a:prstGeom prst="rect">
            <a:avLst/>
          </a:prstGeom>
          <a:noFill/>
          <a:ln w="28575" cmpd="sng">
            <a:solidFill>
              <a:srgbClr val="322B80"/>
            </a:solidFill>
          </a:ln>
        </p:spPr>
        <p:txBody>
          <a:bodyPr tIns="0" bIns="0" anchor="ctr" anchorCtr="0">
            <a:noAutofit/>
          </a:bodyPr>
          <a:lstStyle>
            <a:lvl1pPr marL="0" indent="0" algn="ctr">
              <a:spcBef>
                <a:spcPts val="0"/>
              </a:spcBef>
              <a:buNone/>
              <a:defRPr sz="1400" b="0" i="0">
                <a:solidFill>
                  <a:srgbClr val="322B80"/>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4" name="Content Placeholder 2"/>
          <p:cNvSpPr>
            <a:spLocks noGrp="1"/>
          </p:cNvSpPr>
          <p:nvPr>
            <p:ph idx="16"/>
          </p:nvPr>
        </p:nvSpPr>
        <p:spPr>
          <a:xfrm>
            <a:off x="498008" y="2260600"/>
            <a:ext cx="4035892" cy="3962400"/>
          </a:xfrm>
          <a:prstGeom prst="rect">
            <a:avLst/>
          </a:prstGeom>
        </p:spPr>
        <p:txBody>
          <a:bodyPr>
            <a:noAutofit/>
          </a:bodyPr>
          <a:lstStyle>
            <a:lvl1pPr>
              <a:buClr>
                <a:srgbClr val="322B80"/>
              </a:buClr>
              <a:defRPr sz="1800" b="1">
                <a:solidFill>
                  <a:schemeClr val="tx1">
                    <a:lumMod val="75000"/>
                    <a:lumOff val="25000"/>
                  </a:schemeClr>
                </a:solidFill>
                <a:latin typeface="Calibri"/>
                <a:cs typeface="Calibri"/>
              </a:defRPr>
            </a:lvl1pPr>
            <a:lvl2pPr marL="457200" indent="-228600">
              <a:buClr>
                <a:srgbClr val="322B80"/>
              </a:buClr>
              <a:buSzPct val="75000"/>
              <a:buFontTx/>
              <a:buBlip>
                <a:blip r:embed="rId2"/>
              </a:buBlip>
              <a:defRPr sz="1600">
                <a:solidFill>
                  <a:schemeClr val="tx1">
                    <a:lumMod val="65000"/>
                    <a:lumOff val="35000"/>
                  </a:schemeClr>
                </a:solidFill>
                <a:latin typeface="Calibri"/>
                <a:cs typeface="Calibri"/>
              </a:defRPr>
            </a:lvl2pPr>
            <a:lvl3pPr>
              <a:buClr>
                <a:srgbClr val="322B80"/>
              </a:buClr>
              <a:buSzPct val="50000"/>
              <a:defRPr sz="1400" i="1">
                <a:solidFill>
                  <a:schemeClr val="bg1">
                    <a:lumMod val="50000"/>
                  </a:schemeClr>
                </a:solidFill>
                <a:latin typeface="Calibri"/>
                <a:cs typeface="Calibri"/>
              </a:defRPr>
            </a:lvl3pPr>
            <a:lvl4pPr marL="914400" indent="-228600">
              <a:buClr>
                <a:srgbClr val="134F8F"/>
              </a:buClr>
              <a:buSzPct val="60000"/>
              <a:buFontTx/>
              <a:buBlip>
                <a:blip r:embed="rId2"/>
              </a:buBlip>
              <a:defRPr sz="1200">
                <a:solidFill>
                  <a:schemeClr val="bg1">
                    <a:lumMod val="50000"/>
                  </a:schemeClr>
                </a:solidFill>
                <a:latin typeface="Calibri"/>
                <a:cs typeface="Calibri"/>
              </a:defRPr>
            </a:lvl4pPr>
            <a:lvl5pPr>
              <a:buClr>
                <a:srgbClr val="322B80"/>
              </a:buClr>
              <a:buSzPct val="62000"/>
              <a:defRPr sz="12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Title 1"/>
          <p:cNvSpPr>
            <a:spLocks noGrp="1"/>
          </p:cNvSpPr>
          <p:nvPr>
            <p:ph type="title"/>
          </p:nvPr>
        </p:nvSpPr>
        <p:spPr>
          <a:xfrm>
            <a:off x="498475" y="242235"/>
            <a:ext cx="7794625" cy="1116106"/>
          </a:xfrm>
          <a:prstGeom prst="rect">
            <a:avLst/>
          </a:prstGeom>
        </p:spPr>
        <p:txBody>
          <a:bodyPr anchor="ctr"/>
          <a:lstStyle>
            <a:lvl1pPr algn="l">
              <a:defRPr>
                <a:solidFill>
                  <a:srgbClr val="1E3B89"/>
                </a:solidFill>
                <a:latin typeface="Impact"/>
                <a:cs typeface="Impact"/>
              </a:defRPr>
            </a:lvl1pPr>
          </a:lstStyle>
          <a:p>
            <a:r>
              <a:rPr lang="fr-FR" smtClean="0"/>
              <a:t>Cliquez et modifiez le titre</a:t>
            </a:r>
            <a:endParaRPr dirty="0"/>
          </a:p>
        </p:txBody>
      </p:sp>
      <p:pic>
        <p:nvPicPr>
          <p:cNvPr id="13" name="Image 12"/>
          <p:cNvPicPr>
            <a:picLocks noChangeAspect="1"/>
          </p:cNvPicPr>
          <p:nvPr userDrawn="1"/>
        </p:nvPicPr>
        <p:blipFill>
          <a:blip r:embed="rId3" cstate="print"/>
          <a:stretch>
            <a:fillRect/>
          </a:stretch>
        </p:blipFill>
        <p:spPr>
          <a:xfrm>
            <a:off x="8396206" y="242235"/>
            <a:ext cx="321918" cy="1116106"/>
          </a:xfrm>
          <a:prstGeom prst="rect">
            <a:avLst/>
          </a:prstGeom>
        </p:spPr>
      </p:pic>
      <p:sp>
        <p:nvSpPr>
          <p:cNvPr id="14" name="Rectangle 13"/>
          <p:cNvSpPr/>
          <p:nvPr userDrawn="1"/>
        </p:nvSpPr>
        <p:spPr>
          <a:xfrm rot="16200000">
            <a:off x="4585439" y="-2596627"/>
            <a:ext cx="45719" cy="8219649"/>
          </a:xfrm>
          <a:prstGeom prst="rect">
            <a:avLst/>
          </a:prstGeom>
          <a:solidFill>
            <a:srgbClr val="322B8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n>
                <a:solidFill>
                  <a:schemeClr val="accent3">
                    <a:lumMod val="60000"/>
                    <a:lumOff val="40000"/>
                  </a:schemeClr>
                </a:solidFill>
              </a:ln>
              <a:noFill/>
              <a:effectLst/>
            </a:endParaRPr>
          </a:p>
        </p:txBody>
      </p:sp>
      <p:pic>
        <p:nvPicPr>
          <p:cNvPr id="15" name="Image 14"/>
          <p:cNvPicPr>
            <a:picLocks noChangeAspect="1"/>
          </p:cNvPicPr>
          <p:nvPr userDrawn="1"/>
        </p:nvPicPr>
        <p:blipFill>
          <a:blip r:embed="rId4" cstate="print"/>
          <a:stretch>
            <a:fillRect/>
          </a:stretch>
        </p:blipFill>
        <p:spPr>
          <a:xfrm>
            <a:off x="498472" y="6322879"/>
            <a:ext cx="1203328" cy="331827"/>
          </a:xfrm>
          <a:prstGeom prst="rect">
            <a:avLst/>
          </a:prstGeom>
        </p:spPr>
      </p:pic>
      <p:sp>
        <p:nvSpPr>
          <p:cNvPr id="21" name="Text Placeholder 2"/>
          <p:cNvSpPr>
            <a:spLocks noGrp="1"/>
          </p:cNvSpPr>
          <p:nvPr>
            <p:ph type="body" idx="17"/>
          </p:nvPr>
        </p:nvSpPr>
        <p:spPr>
          <a:xfrm>
            <a:off x="4681297" y="1681881"/>
            <a:ext cx="4036826" cy="463176"/>
          </a:xfrm>
          <a:prstGeom prst="rect">
            <a:avLst/>
          </a:prstGeom>
          <a:noFill/>
          <a:ln w="28575" cmpd="sng">
            <a:solidFill>
              <a:srgbClr val="322B80"/>
            </a:solidFill>
          </a:ln>
        </p:spPr>
        <p:txBody>
          <a:bodyPr tIns="0" bIns="0" anchor="ctr" anchorCtr="0">
            <a:noAutofit/>
          </a:bodyPr>
          <a:lstStyle>
            <a:lvl1pPr marL="0" indent="0" algn="ctr">
              <a:spcBef>
                <a:spcPts val="0"/>
              </a:spcBef>
              <a:buNone/>
              <a:defRPr sz="1400" b="0" i="0">
                <a:solidFill>
                  <a:srgbClr val="322B80"/>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5" name="Content Placeholder 2"/>
          <p:cNvSpPr>
            <a:spLocks noGrp="1"/>
          </p:cNvSpPr>
          <p:nvPr>
            <p:ph idx="18"/>
          </p:nvPr>
        </p:nvSpPr>
        <p:spPr>
          <a:xfrm>
            <a:off x="4682231" y="2260600"/>
            <a:ext cx="4035892" cy="3962400"/>
          </a:xfrm>
          <a:prstGeom prst="rect">
            <a:avLst/>
          </a:prstGeom>
        </p:spPr>
        <p:txBody>
          <a:bodyPr>
            <a:noAutofit/>
          </a:bodyPr>
          <a:lstStyle>
            <a:lvl1pPr>
              <a:buClr>
                <a:srgbClr val="322B80"/>
              </a:buClr>
              <a:defRPr sz="1800" b="1">
                <a:solidFill>
                  <a:schemeClr val="tx1">
                    <a:lumMod val="75000"/>
                    <a:lumOff val="25000"/>
                  </a:schemeClr>
                </a:solidFill>
                <a:latin typeface="Calibri"/>
                <a:cs typeface="Calibri"/>
              </a:defRPr>
            </a:lvl1pPr>
            <a:lvl2pPr marL="457200" indent="-228600">
              <a:buClr>
                <a:srgbClr val="322B80"/>
              </a:buClr>
              <a:buSzPct val="75000"/>
              <a:buFontTx/>
              <a:buBlip>
                <a:blip r:embed="rId2"/>
              </a:buBlip>
              <a:defRPr sz="1600">
                <a:solidFill>
                  <a:schemeClr val="tx1">
                    <a:lumMod val="65000"/>
                    <a:lumOff val="35000"/>
                  </a:schemeClr>
                </a:solidFill>
                <a:latin typeface="Calibri"/>
                <a:cs typeface="Calibri"/>
              </a:defRPr>
            </a:lvl2pPr>
            <a:lvl3pPr>
              <a:buClr>
                <a:srgbClr val="322B80"/>
              </a:buClr>
              <a:buSzPct val="50000"/>
              <a:defRPr sz="1400" i="1">
                <a:solidFill>
                  <a:schemeClr val="bg1">
                    <a:lumMod val="50000"/>
                  </a:schemeClr>
                </a:solidFill>
                <a:latin typeface="Calibri"/>
                <a:cs typeface="Calibri"/>
              </a:defRPr>
            </a:lvl3pPr>
            <a:lvl4pPr marL="914400" indent="-228600">
              <a:buClr>
                <a:srgbClr val="134F8F"/>
              </a:buClr>
              <a:buSzPct val="60000"/>
              <a:buFontTx/>
              <a:buBlip>
                <a:blip r:embed="rId2"/>
              </a:buBlip>
              <a:defRPr sz="1200">
                <a:solidFill>
                  <a:schemeClr val="bg1">
                    <a:lumMod val="50000"/>
                  </a:schemeClr>
                </a:solidFill>
                <a:latin typeface="Calibri"/>
                <a:cs typeface="Calibri"/>
              </a:defRPr>
            </a:lvl4pPr>
            <a:lvl5pPr>
              <a:buClr>
                <a:srgbClr val="322B80"/>
              </a:buClr>
              <a:buSzPct val="62000"/>
              <a:defRPr sz="12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us, Haut et bas">
    <p:spTree>
      <p:nvGrpSpPr>
        <p:cNvPr id="1" name=""/>
        <p:cNvGrpSpPr/>
        <p:nvPr/>
      </p:nvGrpSpPr>
      <p:grpSpPr>
        <a:xfrm>
          <a:off x="0" y="0"/>
          <a:ext cx="0" cy="0"/>
          <a:chOff x="0" y="0"/>
          <a:chExt cx="0" cy="0"/>
        </a:xfrm>
      </p:grpSpPr>
      <p:sp>
        <p:nvSpPr>
          <p:cNvPr id="22" name="Content Placeholder 2"/>
          <p:cNvSpPr>
            <a:spLocks noGrp="1"/>
          </p:cNvSpPr>
          <p:nvPr>
            <p:ph idx="11"/>
          </p:nvPr>
        </p:nvSpPr>
        <p:spPr>
          <a:xfrm>
            <a:off x="498471" y="1676401"/>
            <a:ext cx="8219651" cy="2197100"/>
          </a:xfrm>
          <a:prstGeom prst="rect">
            <a:avLst/>
          </a:prstGeom>
        </p:spPr>
        <p:txBody>
          <a:bodyPr>
            <a:noAutofit/>
          </a:bodyPr>
          <a:lstStyle>
            <a:lvl1pPr>
              <a:buClr>
                <a:srgbClr val="322B80"/>
              </a:buClr>
              <a:defRPr sz="1800" b="1">
                <a:solidFill>
                  <a:schemeClr val="tx1">
                    <a:lumMod val="75000"/>
                    <a:lumOff val="25000"/>
                  </a:schemeClr>
                </a:solidFill>
                <a:latin typeface="Calibri"/>
                <a:cs typeface="Calibri"/>
              </a:defRPr>
            </a:lvl1pPr>
            <a:lvl2pPr marL="457200" indent="-228600">
              <a:buClr>
                <a:srgbClr val="322B80"/>
              </a:buClr>
              <a:buSzPct val="75000"/>
              <a:buFontTx/>
              <a:buBlip>
                <a:blip r:embed="rId2"/>
              </a:buBlip>
              <a:defRPr sz="1600">
                <a:solidFill>
                  <a:schemeClr val="tx1">
                    <a:lumMod val="65000"/>
                    <a:lumOff val="35000"/>
                  </a:schemeClr>
                </a:solidFill>
                <a:latin typeface="Calibri"/>
                <a:cs typeface="Calibri"/>
              </a:defRPr>
            </a:lvl2pPr>
            <a:lvl3pPr>
              <a:buClr>
                <a:srgbClr val="322B80"/>
              </a:buClr>
              <a:buSzPct val="50000"/>
              <a:defRPr sz="1400" i="1">
                <a:solidFill>
                  <a:schemeClr val="bg1">
                    <a:lumMod val="50000"/>
                  </a:schemeClr>
                </a:solidFill>
                <a:latin typeface="Calibri"/>
                <a:cs typeface="Calibri"/>
              </a:defRPr>
            </a:lvl3pPr>
            <a:lvl4pPr marL="914400" indent="-228600">
              <a:buClr>
                <a:srgbClr val="134F8F"/>
              </a:buClr>
              <a:buSzPct val="60000"/>
              <a:buFontTx/>
              <a:buBlip>
                <a:blip r:embed="rId2"/>
              </a:buBlip>
              <a:defRPr sz="1200">
                <a:solidFill>
                  <a:schemeClr val="bg1">
                    <a:lumMod val="50000"/>
                  </a:schemeClr>
                </a:solidFill>
                <a:latin typeface="Calibri"/>
                <a:cs typeface="Calibri"/>
              </a:defRPr>
            </a:lvl4pPr>
            <a:lvl5pPr>
              <a:buClr>
                <a:srgbClr val="322B80"/>
              </a:buClr>
              <a:buSzPct val="62000"/>
              <a:defRPr sz="12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9" name="Title 1"/>
          <p:cNvSpPr>
            <a:spLocks noGrp="1"/>
          </p:cNvSpPr>
          <p:nvPr>
            <p:ph type="title"/>
          </p:nvPr>
        </p:nvSpPr>
        <p:spPr>
          <a:xfrm>
            <a:off x="498475" y="242235"/>
            <a:ext cx="7794625" cy="1116106"/>
          </a:xfrm>
          <a:prstGeom prst="rect">
            <a:avLst/>
          </a:prstGeom>
        </p:spPr>
        <p:txBody>
          <a:bodyPr anchor="ctr"/>
          <a:lstStyle>
            <a:lvl1pPr algn="l">
              <a:defRPr>
                <a:solidFill>
                  <a:srgbClr val="1E3B89"/>
                </a:solidFill>
                <a:latin typeface="Impact"/>
                <a:cs typeface="Impact"/>
              </a:defRPr>
            </a:lvl1pPr>
          </a:lstStyle>
          <a:p>
            <a:r>
              <a:rPr lang="fr-FR" smtClean="0"/>
              <a:t>Cliquez et modifiez le titre</a:t>
            </a:r>
            <a:endParaRPr dirty="0"/>
          </a:p>
        </p:txBody>
      </p:sp>
      <p:pic>
        <p:nvPicPr>
          <p:cNvPr id="10" name="Image 9"/>
          <p:cNvPicPr>
            <a:picLocks noChangeAspect="1"/>
          </p:cNvPicPr>
          <p:nvPr userDrawn="1"/>
        </p:nvPicPr>
        <p:blipFill>
          <a:blip r:embed="rId3" cstate="print"/>
          <a:stretch>
            <a:fillRect/>
          </a:stretch>
        </p:blipFill>
        <p:spPr>
          <a:xfrm>
            <a:off x="8396206" y="242235"/>
            <a:ext cx="321918" cy="1116106"/>
          </a:xfrm>
          <a:prstGeom prst="rect">
            <a:avLst/>
          </a:prstGeom>
        </p:spPr>
      </p:pic>
      <p:sp>
        <p:nvSpPr>
          <p:cNvPr id="11" name="Rectangle 10"/>
          <p:cNvSpPr/>
          <p:nvPr userDrawn="1"/>
        </p:nvSpPr>
        <p:spPr>
          <a:xfrm rot="16200000">
            <a:off x="4585439" y="-2596627"/>
            <a:ext cx="45719" cy="8219649"/>
          </a:xfrm>
          <a:prstGeom prst="rect">
            <a:avLst/>
          </a:prstGeom>
          <a:solidFill>
            <a:srgbClr val="322B8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n>
                <a:solidFill>
                  <a:schemeClr val="accent3">
                    <a:lumMod val="60000"/>
                    <a:lumOff val="40000"/>
                  </a:schemeClr>
                </a:solidFill>
              </a:ln>
              <a:noFill/>
              <a:effectLst/>
            </a:endParaRPr>
          </a:p>
        </p:txBody>
      </p:sp>
      <p:pic>
        <p:nvPicPr>
          <p:cNvPr id="12" name="Image 11"/>
          <p:cNvPicPr>
            <a:picLocks noChangeAspect="1"/>
          </p:cNvPicPr>
          <p:nvPr userDrawn="1"/>
        </p:nvPicPr>
        <p:blipFill>
          <a:blip r:embed="rId4" cstate="print"/>
          <a:stretch>
            <a:fillRect/>
          </a:stretch>
        </p:blipFill>
        <p:spPr>
          <a:xfrm>
            <a:off x="498472" y="6322879"/>
            <a:ext cx="1203328" cy="331827"/>
          </a:xfrm>
          <a:prstGeom prst="rect">
            <a:avLst/>
          </a:prstGeom>
        </p:spPr>
      </p:pic>
      <p:sp>
        <p:nvSpPr>
          <p:cNvPr id="14" name="Content Placeholder 2"/>
          <p:cNvSpPr>
            <a:spLocks noGrp="1"/>
          </p:cNvSpPr>
          <p:nvPr>
            <p:ph idx="12"/>
          </p:nvPr>
        </p:nvSpPr>
        <p:spPr>
          <a:xfrm>
            <a:off x="498475" y="4013201"/>
            <a:ext cx="8219651" cy="2197100"/>
          </a:xfrm>
          <a:prstGeom prst="rect">
            <a:avLst/>
          </a:prstGeom>
        </p:spPr>
        <p:txBody>
          <a:bodyPr>
            <a:noAutofit/>
          </a:bodyPr>
          <a:lstStyle>
            <a:lvl1pPr>
              <a:buClr>
                <a:srgbClr val="322B80"/>
              </a:buClr>
              <a:defRPr sz="1800" b="1">
                <a:solidFill>
                  <a:schemeClr val="tx1">
                    <a:lumMod val="75000"/>
                    <a:lumOff val="25000"/>
                  </a:schemeClr>
                </a:solidFill>
                <a:latin typeface="Calibri"/>
                <a:cs typeface="Calibri"/>
              </a:defRPr>
            </a:lvl1pPr>
            <a:lvl2pPr marL="457200" indent="-228600">
              <a:buClr>
                <a:srgbClr val="322B80"/>
              </a:buClr>
              <a:buSzPct val="75000"/>
              <a:buFontTx/>
              <a:buBlip>
                <a:blip r:embed="rId2"/>
              </a:buBlip>
              <a:defRPr sz="1600">
                <a:solidFill>
                  <a:schemeClr val="tx1">
                    <a:lumMod val="65000"/>
                    <a:lumOff val="35000"/>
                  </a:schemeClr>
                </a:solidFill>
                <a:latin typeface="Calibri"/>
                <a:cs typeface="Calibri"/>
              </a:defRPr>
            </a:lvl2pPr>
            <a:lvl3pPr>
              <a:buClr>
                <a:srgbClr val="322B80"/>
              </a:buClr>
              <a:buSzPct val="50000"/>
              <a:defRPr sz="1400" i="1">
                <a:solidFill>
                  <a:schemeClr val="bg1">
                    <a:lumMod val="50000"/>
                  </a:schemeClr>
                </a:solidFill>
                <a:latin typeface="Calibri"/>
                <a:cs typeface="Calibri"/>
              </a:defRPr>
            </a:lvl3pPr>
            <a:lvl4pPr marL="914400" indent="-228600">
              <a:buClr>
                <a:srgbClr val="134F8F"/>
              </a:buClr>
              <a:buSzPct val="60000"/>
              <a:buFontTx/>
              <a:buBlip>
                <a:blip r:embed="rId2"/>
              </a:buBlip>
              <a:defRPr sz="1200">
                <a:solidFill>
                  <a:schemeClr val="bg1">
                    <a:lumMod val="50000"/>
                  </a:schemeClr>
                </a:solidFill>
                <a:latin typeface="Calibri"/>
                <a:cs typeface="Calibri"/>
              </a:defRPr>
            </a:lvl4pPr>
            <a:lvl5pPr>
              <a:buClr>
                <a:srgbClr val="322B80"/>
              </a:buClr>
              <a:buSzPct val="62000"/>
              <a:defRPr sz="12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us">
    <p:bg>
      <p:bgRef idx="1001">
        <a:schemeClr val="bg1"/>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498475" y="242235"/>
            <a:ext cx="7794625" cy="1116106"/>
          </a:xfrm>
          <a:prstGeom prst="rect">
            <a:avLst/>
          </a:prstGeom>
        </p:spPr>
        <p:txBody>
          <a:bodyPr anchor="ctr"/>
          <a:lstStyle>
            <a:lvl1pPr algn="l">
              <a:defRPr>
                <a:solidFill>
                  <a:srgbClr val="1E3B89"/>
                </a:solidFill>
                <a:latin typeface="Impact"/>
                <a:cs typeface="Impact"/>
              </a:defRPr>
            </a:lvl1pPr>
          </a:lstStyle>
          <a:p>
            <a:r>
              <a:rPr lang="fr-FR" smtClean="0"/>
              <a:t>Cliquez et modifiez le titre</a:t>
            </a:r>
            <a:endParaRPr dirty="0"/>
          </a:p>
        </p:txBody>
      </p:sp>
      <p:pic>
        <p:nvPicPr>
          <p:cNvPr id="12" name="Image 11"/>
          <p:cNvPicPr>
            <a:picLocks noChangeAspect="1"/>
          </p:cNvPicPr>
          <p:nvPr userDrawn="1"/>
        </p:nvPicPr>
        <p:blipFill>
          <a:blip r:embed="rId2" cstate="print"/>
          <a:stretch>
            <a:fillRect/>
          </a:stretch>
        </p:blipFill>
        <p:spPr>
          <a:xfrm>
            <a:off x="8396206" y="242235"/>
            <a:ext cx="321918" cy="1116106"/>
          </a:xfrm>
          <a:prstGeom prst="rect">
            <a:avLst/>
          </a:prstGeom>
        </p:spPr>
      </p:pic>
      <p:sp>
        <p:nvSpPr>
          <p:cNvPr id="13" name="Rectangle 12"/>
          <p:cNvSpPr/>
          <p:nvPr userDrawn="1"/>
        </p:nvSpPr>
        <p:spPr>
          <a:xfrm rot="16200000">
            <a:off x="4585439" y="-2596627"/>
            <a:ext cx="45719" cy="8219649"/>
          </a:xfrm>
          <a:prstGeom prst="rect">
            <a:avLst/>
          </a:prstGeom>
          <a:solidFill>
            <a:srgbClr val="322B8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n>
                <a:solidFill>
                  <a:schemeClr val="accent3">
                    <a:lumMod val="60000"/>
                    <a:lumOff val="40000"/>
                  </a:schemeClr>
                </a:solidFill>
              </a:ln>
              <a:noFill/>
              <a:effectLst/>
            </a:endParaRPr>
          </a:p>
        </p:txBody>
      </p:sp>
      <p:pic>
        <p:nvPicPr>
          <p:cNvPr id="14" name="Image 13"/>
          <p:cNvPicPr>
            <a:picLocks noChangeAspect="1"/>
          </p:cNvPicPr>
          <p:nvPr userDrawn="1"/>
        </p:nvPicPr>
        <p:blipFill>
          <a:blip r:embed="rId3" cstate="print"/>
          <a:stretch>
            <a:fillRect/>
          </a:stretch>
        </p:blipFill>
        <p:spPr>
          <a:xfrm>
            <a:off x="498472" y="6322879"/>
            <a:ext cx="1203328" cy="331827"/>
          </a:xfrm>
          <a:prstGeom prst="rect">
            <a:avLst/>
          </a:prstGeom>
        </p:spPr>
      </p:pic>
      <p:sp>
        <p:nvSpPr>
          <p:cNvPr id="15" name="Content Placeholder 2"/>
          <p:cNvSpPr>
            <a:spLocks noGrp="1"/>
          </p:cNvSpPr>
          <p:nvPr>
            <p:ph idx="1"/>
          </p:nvPr>
        </p:nvSpPr>
        <p:spPr>
          <a:xfrm>
            <a:off x="498474" y="1676400"/>
            <a:ext cx="4060825" cy="4646478"/>
          </a:xfrm>
          <a:prstGeom prst="rect">
            <a:avLst/>
          </a:prstGeom>
        </p:spPr>
        <p:txBody>
          <a:bodyPr>
            <a:noAutofit/>
          </a:bodyPr>
          <a:lstStyle>
            <a:lvl1pPr>
              <a:buClr>
                <a:srgbClr val="322B80"/>
              </a:buClr>
              <a:defRPr sz="1800" b="1">
                <a:solidFill>
                  <a:schemeClr val="tx1">
                    <a:lumMod val="75000"/>
                    <a:lumOff val="25000"/>
                  </a:schemeClr>
                </a:solidFill>
                <a:latin typeface="Calibri"/>
                <a:cs typeface="Calibri"/>
              </a:defRPr>
            </a:lvl1pPr>
            <a:lvl2pPr marL="457200" indent="-228600">
              <a:buClr>
                <a:srgbClr val="322B80"/>
              </a:buClr>
              <a:buSzPct val="75000"/>
              <a:buFontTx/>
              <a:buBlip>
                <a:blip r:embed="rId4"/>
              </a:buBlip>
              <a:defRPr sz="1600">
                <a:solidFill>
                  <a:schemeClr val="tx1">
                    <a:lumMod val="65000"/>
                    <a:lumOff val="35000"/>
                  </a:schemeClr>
                </a:solidFill>
                <a:latin typeface="Calibri"/>
                <a:cs typeface="Calibri"/>
              </a:defRPr>
            </a:lvl2pPr>
            <a:lvl3pPr>
              <a:buClr>
                <a:srgbClr val="322B80"/>
              </a:buClr>
              <a:buSzPct val="50000"/>
              <a:defRPr sz="1400" i="1">
                <a:solidFill>
                  <a:schemeClr val="bg1">
                    <a:lumMod val="50000"/>
                  </a:schemeClr>
                </a:solidFill>
                <a:latin typeface="Calibri"/>
                <a:cs typeface="Calibri"/>
              </a:defRPr>
            </a:lvl3pPr>
            <a:lvl4pPr marL="914400" indent="-228600">
              <a:buClr>
                <a:srgbClr val="134F8F"/>
              </a:buClr>
              <a:buSzPct val="60000"/>
              <a:buFontTx/>
              <a:buBlip>
                <a:blip r:embed="rId4"/>
              </a:buBlip>
              <a:defRPr sz="1200">
                <a:solidFill>
                  <a:schemeClr val="bg1">
                    <a:lumMod val="50000"/>
                  </a:schemeClr>
                </a:solidFill>
                <a:latin typeface="Calibri"/>
                <a:cs typeface="Calibri"/>
              </a:defRPr>
            </a:lvl4pPr>
            <a:lvl5pPr>
              <a:buClr>
                <a:srgbClr val="322B80"/>
              </a:buClr>
              <a:buSzPct val="62000"/>
              <a:defRPr sz="12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6" name="Content Placeholder 2"/>
          <p:cNvSpPr>
            <a:spLocks noGrp="1"/>
          </p:cNvSpPr>
          <p:nvPr>
            <p:ph idx="10"/>
          </p:nvPr>
        </p:nvSpPr>
        <p:spPr>
          <a:xfrm>
            <a:off x="4657299" y="1676400"/>
            <a:ext cx="4060825" cy="2260599"/>
          </a:xfrm>
          <a:prstGeom prst="rect">
            <a:avLst/>
          </a:prstGeom>
        </p:spPr>
        <p:txBody>
          <a:bodyPr>
            <a:noAutofit/>
          </a:bodyPr>
          <a:lstStyle>
            <a:lvl1pPr>
              <a:buClr>
                <a:srgbClr val="322B80"/>
              </a:buClr>
              <a:defRPr sz="1800" b="1">
                <a:solidFill>
                  <a:schemeClr val="tx1">
                    <a:lumMod val="75000"/>
                    <a:lumOff val="25000"/>
                  </a:schemeClr>
                </a:solidFill>
                <a:latin typeface="Calibri"/>
                <a:cs typeface="Calibri"/>
              </a:defRPr>
            </a:lvl1pPr>
            <a:lvl2pPr marL="457200" indent="-228600">
              <a:buClr>
                <a:srgbClr val="322B80"/>
              </a:buClr>
              <a:buSzPct val="75000"/>
              <a:buFontTx/>
              <a:buBlip>
                <a:blip r:embed="rId4"/>
              </a:buBlip>
              <a:defRPr sz="1600">
                <a:solidFill>
                  <a:schemeClr val="tx1">
                    <a:lumMod val="65000"/>
                    <a:lumOff val="35000"/>
                  </a:schemeClr>
                </a:solidFill>
                <a:latin typeface="Calibri"/>
                <a:cs typeface="Calibri"/>
              </a:defRPr>
            </a:lvl2pPr>
            <a:lvl3pPr>
              <a:buClr>
                <a:srgbClr val="322B80"/>
              </a:buClr>
              <a:buSzPct val="50000"/>
              <a:defRPr sz="1400" i="1">
                <a:solidFill>
                  <a:schemeClr val="bg1">
                    <a:lumMod val="50000"/>
                  </a:schemeClr>
                </a:solidFill>
                <a:latin typeface="Calibri"/>
                <a:cs typeface="Calibri"/>
              </a:defRPr>
            </a:lvl3pPr>
            <a:lvl4pPr marL="914400" indent="-228600">
              <a:buClr>
                <a:srgbClr val="134F8F"/>
              </a:buClr>
              <a:buSzPct val="60000"/>
              <a:buFontTx/>
              <a:buBlip>
                <a:blip r:embed="rId4"/>
              </a:buBlip>
              <a:defRPr sz="1200">
                <a:solidFill>
                  <a:schemeClr val="bg1">
                    <a:lumMod val="50000"/>
                  </a:schemeClr>
                </a:solidFill>
                <a:latin typeface="Calibri"/>
                <a:cs typeface="Calibri"/>
              </a:defRPr>
            </a:lvl4pPr>
            <a:lvl5pPr>
              <a:buClr>
                <a:srgbClr val="322B80"/>
              </a:buClr>
              <a:buSzPct val="62000"/>
              <a:defRPr sz="12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20" name="Content Placeholder 2"/>
          <p:cNvSpPr>
            <a:spLocks noGrp="1"/>
          </p:cNvSpPr>
          <p:nvPr>
            <p:ph idx="11"/>
          </p:nvPr>
        </p:nvSpPr>
        <p:spPr>
          <a:xfrm>
            <a:off x="4657299" y="4062279"/>
            <a:ext cx="4060825" cy="2260599"/>
          </a:xfrm>
          <a:prstGeom prst="rect">
            <a:avLst/>
          </a:prstGeom>
        </p:spPr>
        <p:txBody>
          <a:bodyPr>
            <a:noAutofit/>
          </a:bodyPr>
          <a:lstStyle>
            <a:lvl1pPr>
              <a:buClr>
                <a:srgbClr val="322B80"/>
              </a:buClr>
              <a:defRPr sz="1800" b="1">
                <a:solidFill>
                  <a:schemeClr val="tx1">
                    <a:lumMod val="75000"/>
                    <a:lumOff val="25000"/>
                  </a:schemeClr>
                </a:solidFill>
                <a:latin typeface="Calibri"/>
                <a:cs typeface="Calibri"/>
              </a:defRPr>
            </a:lvl1pPr>
            <a:lvl2pPr marL="457200" indent="-228600">
              <a:buClr>
                <a:srgbClr val="322B80"/>
              </a:buClr>
              <a:buSzPct val="75000"/>
              <a:buFontTx/>
              <a:buBlip>
                <a:blip r:embed="rId4"/>
              </a:buBlip>
              <a:defRPr sz="1600">
                <a:solidFill>
                  <a:schemeClr val="tx1">
                    <a:lumMod val="65000"/>
                    <a:lumOff val="35000"/>
                  </a:schemeClr>
                </a:solidFill>
                <a:latin typeface="Calibri"/>
                <a:cs typeface="Calibri"/>
              </a:defRPr>
            </a:lvl2pPr>
            <a:lvl3pPr>
              <a:buClr>
                <a:srgbClr val="322B80"/>
              </a:buClr>
              <a:buSzPct val="50000"/>
              <a:defRPr sz="1400" i="1">
                <a:solidFill>
                  <a:schemeClr val="bg1">
                    <a:lumMod val="50000"/>
                  </a:schemeClr>
                </a:solidFill>
                <a:latin typeface="Calibri"/>
                <a:cs typeface="Calibri"/>
              </a:defRPr>
            </a:lvl3pPr>
            <a:lvl4pPr marL="914400" indent="-228600">
              <a:buClr>
                <a:srgbClr val="134F8F"/>
              </a:buClr>
              <a:buSzPct val="60000"/>
              <a:buFontTx/>
              <a:buBlip>
                <a:blip r:embed="rId4"/>
              </a:buBlip>
              <a:defRPr sz="1200">
                <a:solidFill>
                  <a:schemeClr val="bg1">
                    <a:lumMod val="50000"/>
                  </a:schemeClr>
                </a:solidFill>
                <a:latin typeface="Calibri"/>
                <a:cs typeface="Calibri"/>
              </a:defRPr>
            </a:lvl4pPr>
            <a:lvl5pPr>
              <a:buClr>
                <a:srgbClr val="322B80"/>
              </a:buClr>
              <a:buSzPct val="62000"/>
              <a:defRPr sz="1200" i="1">
                <a:solidFill>
                  <a:schemeClr val="bg1">
                    <a:lumMod val="50000"/>
                  </a:schemeClr>
                </a:solidFill>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19" name="Content Placeholder 2"/>
          <p:cNvSpPr>
            <a:spLocks noGrp="1"/>
          </p:cNvSpPr>
          <p:nvPr>
            <p:ph idx="15"/>
          </p:nvPr>
        </p:nvSpPr>
        <p:spPr>
          <a:xfrm>
            <a:off x="498474" y="1625601"/>
            <a:ext cx="3997326" cy="2222500"/>
          </a:xfrm>
          <a:prstGeom prst="rect">
            <a:avLst/>
          </a:prstGeom>
        </p:spPr>
        <p:txBody>
          <a:bodyPr/>
          <a:lstStyle>
            <a:lvl1pPr>
              <a:buClr>
                <a:srgbClr val="134F8F"/>
              </a:buClr>
              <a:defRPr sz="1800" b="1">
                <a:latin typeface="Calibri"/>
                <a:cs typeface="Calibri"/>
              </a:defRPr>
            </a:lvl1pPr>
            <a:lvl2pPr>
              <a:buClr>
                <a:schemeClr val="bg1">
                  <a:lumMod val="65000"/>
                </a:schemeClr>
              </a:buClr>
              <a:defRPr sz="1600">
                <a:latin typeface="Calibri"/>
                <a:cs typeface="Calibri"/>
              </a:defRPr>
            </a:lvl2pPr>
            <a:lvl3pPr>
              <a:buClr>
                <a:srgbClr val="134F8F"/>
              </a:buClr>
              <a:defRPr sz="1600" i="1">
                <a:latin typeface="Calibri"/>
                <a:cs typeface="Calibri"/>
              </a:defRPr>
            </a:lvl3pPr>
            <a:lvl4pPr>
              <a:buClr>
                <a:srgbClr val="134F8F"/>
              </a:buClr>
              <a:defRPr sz="1400">
                <a:latin typeface="Calibri"/>
                <a:cs typeface="Calibri"/>
              </a:defRPr>
            </a:lvl4pPr>
            <a:lvl5pPr>
              <a:buClr>
                <a:srgbClr val="134F8F"/>
              </a:buClr>
              <a:defRPr sz="1400">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Title 1"/>
          <p:cNvSpPr>
            <a:spLocks noGrp="1"/>
          </p:cNvSpPr>
          <p:nvPr>
            <p:ph type="title"/>
          </p:nvPr>
        </p:nvSpPr>
        <p:spPr>
          <a:xfrm>
            <a:off x="498475" y="242235"/>
            <a:ext cx="7794625" cy="1116106"/>
          </a:xfrm>
          <a:prstGeom prst="rect">
            <a:avLst/>
          </a:prstGeom>
        </p:spPr>
        <p:txBody>
          <a:bodyPr anchor="ctr"/>
          <a:lstStyle>
            <a:lvl1pPr algn="l">
              <a:defRPr>
                <a:solidFill>
                  <a:srgbClr val="1E3B89"/>
                </a:solidFill>
                <a:latin typeface="Impact"/>
                <a:cs typeface="Impact"/>
              </a:defRPr>
            </a:lvl1pPr>
          </a:lstStyle>
          <a:p>
            <a:r>
              <a:rPr lang="fr-FR" smtClean="0"/>
              <a:t>Cliquez et modifiez le titre</a:t>
            </a:r>
            <a:endParaRPr dirty="0"/>
          </a:p>
        </p:txBody>
      </p:sp>
      <p:pic>
        <p:nvPicPr>
          <p:cNvPr id="12" name="Image 11"/>
          <p:cNvPicPr>
            <a:picLocks noChangeAspect="1"/>
          </p:cNvPicPr>
          <p:nvPr userDrawn="1"/>
        </p:nvPicPr>
        <p:blipFill>
          <a:blip r:embed="rId2" cstate="print"/>
          <a:stretch>
            <a:fillRect/>
          </a:stretch>
        </p:blipFill>
        <p:spPr>
          <a:xfrm>
            <a:off x="8396206" y="242235"/>
            <a:ext cx="321918" cy="1116106"/>
          </a:xfrm>
          <a:prstGeom prst="rect">
            <a:avLst/>
          </a:prstGeom>
        </p:spPr>
      </p:pic>
      <p:sp>
        <p:nvSpPr>
          <p:cNvPr id="13" name="Rectangle 12"/>
          <p:cNvSpPr/>
          <p:nvPr userDrawn="1"/>
        </p:nvSpPr>
        <p:spPr>
          <a:xfrm rot="16200000">
            <a:off x="4585439" y="-2596627"/>
            <a:ext cx="45719" cy="8219649"/>
          </a:xfrm>
          <a:prstGeom prst="rect">
            <a:avLst/>
          </a:prstGeom>
          <a:solidFill>
            <a:srgbClr val="322B8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n>
                <a:solidFill>
                  <a:schemeClr val="accent3">
                    <a:lumMod val="60000"/>
                    <a:lumOff val="40000"/>
                  </a:schemeClr>
                </a:solidFill>
              </a:ln>
              <a:noFill/>
              <a:effectLst/>
            </a:endParaRPr>
          </a:p>
        </p:txBody>
      </p:sp>
      <p:pic>
        <p:nvPicPr>
          <p:cNvPr id="14" name="Image 13"/>
          <p:cNvPicPr>
            <a:picLocks noChangeAspect="1"/>
          </p:cNvPicPr>
          <p:nvPr userDrawn="1"/>
        </p:nvPicPr>
        <p:blipFill>
          <a:blip r:embed="rId3" cstate="print"/>
          <a:stretch>
            <a:fillRect/>
          </a:stretch>
        </p:blipFill>
        <p:spPr>
          <a:xfrm>
            <a:off x="498472" y="6322879"/>
            <a:ext cx="1203328" cy="331827"/>
          </a:xfrm>
          <a:prstGeom prst="rect">
            <a:avLst/>
          </a:prstGeom>
        </p:spPr>
      </p:pic>
      <p:sp>
        <p:nvSpPr>
          <p:cNvPr id="15" name="Content Placeholder 2"/>
          <p:cNvSpPr>
            <a:spLocks noGrp="1"/>
          </p:cNvSpPr>
          <p:nvPr>
            <p:ph idx="16"/>
          </p:nvPr>
        </p:nvSpPr>
        <p:spPr>
          <a:xfrm>
            <a:off x="498472" y="3975101"/>
            <a:ext cx="3997326" cy="2222500"/>
          </a:xfrm>
          <a:prstGeom prst="rect">
            <a:avLst/>
          </a:prstGeom>
        </p:spPr>
        <p:txBody>
          <a:bodyPr/>
          <a:lstStyle>
            <a:lvl1pPr>
              <a:buClr>
                <a:srgbClr val="134F8F"/>
              </a:buClr>
              <a:defRPr sz="1800" b="1">
                <a:latin typeface="Calibri"/>
                <a:cs typeface="Calibri"/>
              </a:defRPr>
            </a:lvl1pPr>
            <a:lvl2pPr>
              <a:buClr>
                <a:schemeClr val="bg1">
                  <a:lumMod val="65000"/>
                </a:schemeClr>
              </a:buClr>
              <a:defRPr sz="1600">
                <a:latin typeface="Calibri"/>
                <a:cs typeface="Calibri"/>
              </a:defRPr>
            </a:lvl2pPr>
            <a:lvl3pPr>
              <a:buClr>
                <a:srgbClr val="134F8F"/>
              </a:buClr>
              <a:defRPr sz="1600" i="1">
                <a:latin typeface="Calibri"/>
                <a:cs typeface="Calibri"/>
              </a:defRPr>
            </a:lvl3pPr>
            <a:lvl4pPr>
              <a:buClr>
                <a:srgbClr val="134F8F"/>
              </a:buClr>
              <a:defRPr sz="1400">
                <a:latin typeface="Calibri"/>
                <a:cs typeface="Calibri"/>
              </a:defRPr>
            </a:lvl4pPr>
            <a:lvl5pPr>
              <a:buClr>
                <a:srgbClr val="134F8F"/>
              </a:buClr>
              <a:defRPr sz="1400">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25" name="Content Placeholder 2"/>
          <p:cNvSpPr>
            <a:spLocks noGrp="1"/>
          </p:cNvSpPr>
          <p:nvPr>
            <p:ph idx="17"/>
          </p:nvPr>
        </p:nvSpPr>
        <p:spPr>
          <a:xfrm>
            <a:off x="4720797" y="1625601"/>
            <a:ext cx="3997326" cy="2222500"/>
          </a:xfrm>
          <a:prstGeom prst="rect">
            <a:avLst/>
          </a:prstGeom>
        </p:spPr>
        <p:txBody>
          <a:bodyPr/>
          <a:lstStyle>
            <a:lvl1pPr>
              <a:buClr>
                <a:srgbClr val="134F8F"/>
              </a:buClr>
              <a:defRPr sz="1800" b="1">
                <a:latin typeface="Calibri"/>
                <a:cs typeface="Calibri"/>
              </a:defRPr>
            </a:lvl1pPr>
            <a:lvl2pPr>
              <a:buClr>
                <a:schemeClr val="bg1">
                  <a:lumMod val="65000"/>
                </a:schemeClr>
              </a:buClr>
              <a:defRPr sz="1600">
                <a:latin typeface="Calibri"/>
                <a:cs typeface="Calibri"/>
              </a:defRPr>
            </a:lvl2pPr>
            <a:lvl3pPr>
              <a:buClr>
                <a:srgbClr val="134F8F"/>
              </a:buClr>
              <a:defRPr sz="1600" i="1">
                <a:latin typeface="Calibri"/>
                <a:cs typeface="Calibri"/>
              </a:defRPr>
            </a:lvl3pPr>
            <a:lvl4pPr>
              <a:buClr>
                <a:srgbClr val="134F8F"/>
              </a:buClr>
              <a:defRPr sz="1400">
                <a:latin typeface="Calibri"/>
                <a:cs typeface="Calibri"/>
              </a:defRPr>
            </a:lvl4pPr>
            <a:lvl5pPr>
              <a:buClr>
                <a:srgbClr val="134F8F"/>
              </a:buClr>
              <a:defRPr sz="1400">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26" name="Content Placeholder 2"/>
          <p:cNvSpPr>
            <a:spLocks noGrp="1"/>
          </p:cNvSpPr>
          <p:nvPr>
            <p:ph idx="18"/>
          </p:nvPr>
        </p:nvSpPr>
        <p:spPr>
          <a:xfrm>
            <a:off x="4720797" y="3975101"/>
            <a:ext cx="3997326" cy="2222500"/>
          </a:xfrm>
          <a:prstGeom prst="rect">
            <a:avLst/>
          </a:prstGeom>
        </p:spPr>
        <p:txBody>
          <a:bodyPr/>
          <a:lstStyle>
            <a:lvl1pPr>
              <a:buClr>
                <a:srgbClr val="134F8F"/>
              </a:buClr>
              <a:defRPr sz="1800" b="1">
                <a:latin typeface="Calibri"/>
                <a:cs typeface="Calibri"/>
              </a:defRPr>
            </a:lvl1pPr>
            <a:lvl2pPr>
              <a:buClr>
                <a:schemeClr val="bg1">
                  <a:lumMod val="65000"/>
                </a:schemeClr>
              </a:buClr>
              <a:defRPr sz="1600">
                <a:latin typeface="Calibri"/>
                <a:cs typeface="Calibri"/>
              </a:defRPr>
            </a:lvl2pPr>
            <a:lvl3pPr>
              <a:buClr>
                <a:srgbClr val="134F8F"/>
              </a:buClr>
              <a:defRPr sz="1600" i="1">
                <a:latin typeface="Calibri"/>
                <a:cs typeface="Calibri"/>
              </a:defRPr>
            </a:lvl3pPr>
            <a:lvl4pPr>
              <a:buClr>
                <a:srgbClr val="134F8F"/>
              </a:buClr>
              <a:defRPr sz="1400">
                <a:latin typeface="Calibri"/>
                <a:cs typeface="Calibri"/>
              </a:defRPr>
            </a:lvl4pPr>
            <a:lvl5pPr>
              <a:buClr>
                <a:srgbClr val="134F8F"/>
              </a:buClr>
              <a:defRPr sz="1400">
                <a:latin typeface="Calibri"/>
                <a:cs typeface="Calibri"/>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Title 1"/>
          <p:cNvSpPr>
            <a:spLocks noGrp="1"/>
          </p:cNvSpPr>
          <p:nvPr>
            <p:ph type="title"/>
          </p:nvPr>
        </p:nvSpPr>
        <p:spPr>
          <a:xfrm>
            <a:off x="498475" y="242235"/>
            <a:ext cx="7794625" cy="1116106"/>
          </a:xfrm>
          <a:prstGeom prst="rect">
            <a:avLst/>
          </a:prstGeom>
        </p:spPr>
        <p:txBody>
          <a:bodyPr anchor="ctr"/>
          <a:lstStyle>
            <a:lvl1pPr algn="l">
              <a:defRPr>
                <a:solidFill>
                  <a:srgbClr val="1E3B89"/>
                </a:solidFill>
                <a:latin typeface="Impact"/>
                <a:cs typeface="Impact"/>
              </a:defRPr>
            </a:lvl1pPr>
          </a:lstStyle>
          <a:p>
            <a:r>
              <a:rPr lang="fr-FR" smtClean="0"/>
              <a:t>Cliquez et modifiez le titre</a:t>
            </a:r>
            <a:endParaRPr dirty="0"/>
          </a:p>
        </p:txBody>
      </p:sp>
      <p:pic>
        <p:nvPicPr>
          <p:cNvPr id="8" name="Image 7"/>
          <p:cNvPicPr>
            <a:picLocks noChangeAspect="1"/>
          </p:cNvPicPr>
          <p:nvPr userDrawn="1"/>
        </p:nvPicPr>
        <p:blipFill>
          <a:blip r:embed="rId2" cstate="print"/>
          <a:stretch>
            <a:fillRect/>
          </a:stretch>
        </p:blipFill>
        <p:spPr>
          <a:xfrm>
            <a:off x="8396206" y="242235"/>
            <a:ext cx="321918" cy="1116106"/>
          </a:xfrm>
          <a:prstGeom prst="rect">
            <a:avLst/>
          </a:prstGeom>
        </p:spPr>
      </p:pic>
      <p:sp>
        <p:nvSpPr>
          <p:cNvPr id="9" name="Rectangle 8"/>
          <p:cNvSpPr/>
          <p:nvPr userDrawn="1"/>
        </p:nvSpPr>
        <p:spPr>
          <a:xfrm rot="16200000">
            <a:off x="4585439" y="-2596627"/>
            <a:ext cx="45719" cy="8219649"/>
          </a:xfrm>
          <a:prstGeom prst="rect">
            <a:avLst/>
          </a:prstGeom>
          <a:solidFill>
            <a:srgbClr val="322B80"/>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n>
                <a:solidFill>
                  <a:schemeClr val="accent3">
                    <a:lumMod val="60000"/>
                    <a:lumOff val="40000"/>
                  </a:schemeClr>
                </a:solidFill>
              </a:ln>
              <a:noFill/>
              <a:effectLst/>
            </a:endParaRPr>
          </a:p>
        </p:txBody>
      </p:sp>
      <p:pic>
        <p:nvPicPr>
          <p:cNvPr id="10" name="Image 9"/>
          <p:cNvPicPr>
            <a:picLocks noChangeAspect="1"/>
          </p:cNvPicPr>
          <p:nvPr userDrawn="1"/>
        </p:nvPicPr>
        <p:blipFill>
          <a:blip r:embed="rId3" cstate="print"/>
          <a:stretch>
            <a:fillRect/>
          </a:stretch>
        </p:blipFill>
        <p:spPr>
          <a:xfrm>
            <a:off x="498472" y="6322879"/>
            <a:ext cx="1203328" cy="33182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ote de synthèse">
    <p:spTree>
      <p:nvGrpSpPr>
        <p:cNvPr id="1" name=""/>
        <p:cNvGrpSpPr/>
        <p:nvPr/>
      </p:nvGrpSpPr>
      <p:grpSpPr>
        <a:xfrm>
          <a:off x="0" y="0"/>
          <a:ext cx="0" cy="0"/>
          <a:chOff x="0" y="0"/>
          <a:chExt cx="0" cy="0"/>
        </a:xfrm>
      </p:grpSpPr>
      <p:sp>
        <p:nvSpPr>
          <p:cNvPr id="9" name="Triangle isocèle 8"/>
          <p:cNvSpPr/>
          <p:nvPr userDrawn="1"/>
        </p:nvSpPr>
        <p:spPr bwMode="auto">
          <a:xfrm rot="5400000">
            <a:off x="503548" y="335499"/>
            <a:ext cx="720080" cy="360040"/>
          </a:xfrm>
          <a:prstGeom prst="triangle">
            <a:avLst>
              <a:gd name="adj" fmla="val 50080"/>
            </a:avLst>
          </a:prstGeom>
          <a:solidFill>
            <a:schemeClr val="tx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Espace réservé du contenu 2"/>
          <p:cNvSpPr>
            <a:spLocks noGrp="1"/>
          </p:cNvSpPr>
          <p:nvPr>
            <p:ph idx="1"/>
          </p:nvPr>
        </p:nvSpPr>
        <p:spPr>
          <a:xfrm>
            <a:off x="683568" y="1268760"/>
            <a:ext cx="6912768" cy="5436840"/>
          </a:xfrm>
          <a:prstGeom prst="rect">
            <a:avLst/>
          </a:prstGeom>
        </p:spPr>
        <p:txBody>
          <a:bodyPr anchor="t"/>
          <a:lstStyle>
            <a:lvl1pPr marL="177800" indent="-176213" algn="l">
              <a:lnSpc>
                <a:spcPts val="1620"/>
              </a:lnSpc>
              <a:buClr>
                <a:srgbClr val="152A90"/>
              </a:buClr>
              <a:defRPr sz="1400" b="0" i="0">
                <a:latin typeface="Calibri"/>
                <a:cs typeface="Calibri"/>
              </a:defRPr>
            </a:lvl1pPr>
            <a:lvl2pPr marL="447675" indent="-180975" algn="l">
              <a:lnSpc>
                <a:spcPts val="1400"/>
              </a:lnSpc>
              <a:spcAft>
                <a:spcPts val="600"/>
              </a:spcAft>
              <a:buClr>
                <a:srgbClr val="134F8F"/>
              </a:buClr>
              <a:buSzPct val="90000"/>
              <a:buFontTx/>
              <a:buBlip>
                <a:blip r:embed="rId2"/>
              </a:buBlip>
              <a:defRPr sz="1200">
                <a:latin typeface="Calibri"/>
                <a:cs typeface="Calibri"/>
              </a:defRPr>
            </a:lvl2pPr>
            <a:lvl3pPr marL="901700" indent="-177800" algn="l">
              <a:buClr>
                <a:srgbClr val="152A90"/>
              </a:buClr>
              <a:buFont typeface="Wingdings" charset="2"/>
              <a:buChar char="§"/>
              <a:defRPr sz="1000" i="1">
                <a:latin typeface="Calibri"/>
                <a:cs typeface="Calibri"/>
              </a:defRPr>
            </a:lvl3pPr>
            <a:lvl4pPr marL="1079500" indent="-88900" algn="l" defTabSz="1079500">
              <a:buClr>
                <a:srgbClr val="152A90"/>
              </a:buClr>
              <a:buFont typeface="Arial"/>
              <a:buChar char="•"/>
              <a:defRPr sz="1000" i="0">
                <a:latin typeface="Calibri"/>
                <a:cs typeface="Calibri"/>
              </a:defRPr>
            </a:lvl4pPr>
            <a:lvl5pPr marL="1079500" indent="-88900" algn="l">
              <a:buClr>
                <a:srgbClr val="152A90"/>
              </a:buClr>
              <a:buFont typeface="Wingdings" charset="2"/>
              <a:buChar char="§"/>
              <a:defRPr sz="1000" i="1">
                <a:latin typeface="Calibri"/>
                <a:cs typeface="Calibri"/>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Titre 1"/>
          <p:cNvSpPr>
            <a:spLocks noGrp="1"/>
          </p:cNvSpPr>
          <p:nvPr>
            <p:ph type="title"/>
          </p:nvPr>
        </p:nvSpPr>
        <p:spPr>
          <a:xfrm>
            <a:off x="683568" y="134516"/>
            <a:ext cx="6912768" cy="762000"/>
          </a:xfrm>
          <a:prstGeom prst="rect">
            <a:avLst/>
          </a:prstGeom>
        </p:spPr>
        <p:txBody>
          <a:bodyPr/>
          <a:lstStyle>
            <a:lvl1pPr algn="l">
              <a:defRPr sz="2000" b="0">
                <a:solidFill>
                  <a:srgbClr val="000000"/>
                </a:solidFill>
                <a:latin typeface="Impact"/>
                <a:cs typeface="Impact"/>
              </a:defRPr>
            </a:lvl1pPr>
          </a:lstStyle>
          <a:p>
            <a:r>
              <a:rPr lang="fr-FR" dirty="0" smtClean="0"/>
              <a:t>Cliquez et modifiez le titre</a:t>
            </a:r>
            <a:endParaRPr lang="fr-FR" dirty="0"/>
          </a:p>
        </p:txBody>
      </p:sp>
      <p:pic>
        <p:nvPicPr>
          <p:cNvPr id="6" name="Image 5"/>
          <p:cNvPicPr>
            <a:picLocks/>
          </p:cNvPicPr>
          <p:nvPr userDrawn="1"/>
        </p:nvPicPr>
        <p:blipFill>
          <a:blip r:embed="rId3" cstate="print"/>
          <a:stretch>
            <a:fillRect/>
          </a:stretch>
        </p:blipFill>
        <p:spPr>
          <a:xfrm>
            <a:off x="684000" y="908720"/>
            <a:ext cx="8460000" cy="36000"/>
          </a:xfrm>
          <a:prstGeom prst="rect">
            <a:avLst/>
          </a:prstGeom>
        </p:spPr>
      </p:pic>
    </p:spTree>
    <p:extLst>
      <p:ext uri="{BB962C8B-B14F-4D97-AF65-F5344CB8AC3E}">
        <p14:creationId xmlns:p14="http://schemas.microsoft.com/office/powerpoint/2010/main" xmlns="" val="17251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632200" y="6400800"/>
            <a:ext cx="4229100" cy="261610"/>
          </a:xfrm>
          <a:prstGeom prst="rect">
            <a:avLst/>
          </a:prstGeom>
          <a:noFill/>
        </p:spPr>
        <p:txBody>
          <a:bodyPr wrap="square" rtlCol="0">
            <a:spAutoFit/>
          </a:bodyPr>
          <a:lstStyle/>
          <a:p>
            <a:pPr algn="r"/>
            <a:r>
              <a:rPr lang="fr-FR" sz="1100" dirty="0" smtClean="0">
                <a:solidFill>
                  <a:srgbClr val="595959"/>
                </a:solidFill>
                <a:latin typeface="Impact"/>
                <a:cs typeface="Impact"/>
              </a:rPr>
              <a:t>Journées nationales du management </a:t>
            </a:r>
            <a:r>
              <a:rPr lang="fr-FR" sz="1100" baseline="0" dirty="0" smtClean="0">
                <a:solidFill>
                  <a:srgbClr val="595959"/>
                </a:solidFill>
                <a:latin typeface="Impact"/>
                <a:cs typeface="Impact"/>
              </a:rPr>
              <a:t> - 13 et 14 octobre 2014</a:t>
            </a:r>
            <a:endParaRPr lang="fr-FR" sz="1100" dirty="0">
              <a:solidFill>
                <a:srgbClr val="595959"/>
              </a:solidFill>
              <a:latin typeface="Impact"/>
              <a:cs typeface="Impact"/>
            </a:endParaRPr>
          </a:p>
        </p:txBody>
      </p:sp>
      <p:sp>
        <p:nvSpPr>
          <p:cNvPr id="3" name="ZoneTexte 2"/>
          <p:cNvSpPr txBox="1"/>
          <p:nvPr/>
        </p:nvSpPr>
        <p:spPr>
          <a:xfrm>
            <a:off x="8318500" y="6400800"/>
            <a:ext cx="698500" cy="261610"/>
          </a:xfrm>
          <a:prstGeom prst="rect">
            <a:avLst/>
          </a:prstGeom>
          <a:noFill/>
        </p:spPr>
        <p:txBody>
          <a:bodyPr wrap="square" rtlCol="0">
            <a:spAutoFit/>
          </a:bodyPr>
          <a:lstStyle/>
          <a:p>
            <a:fld id="{90C40F98-06FC-0942-83FF-8B741A2789EF}" type="slidenum">
              <a:rPr lang="fr-FR" sz="1100" smtClean="0">
                <a:solidFill>
                  <a:srgbClr val="134F8F"/>
                </a:solidFill>
                <a:latin typeface="Impact"/>
                <a:cs typeface="Impact"/>
              </a:rPr>
              <a:pPr/>
              <a:t>‹N°›</a:t>
            </a:fld>
            <a:endParaRPr lang="fr-FR" sz="1100" dirty="0">
              <a:solidFill>
                <a:srgbClr val="134F8F"/>
              </a:solidFill>
              <a:latin typeface="Impact"/>
              <a:cs typeface="Impac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defTabSz="914400" rtl="0" eaLnBrk="1" latinLnBrk="0" hangingPunct="1">
        <a:spcBef>
          <a:spcPct val="0"/>
        </a:spcBef>
        <a:buNone/>
        <a:defRPr sz="3600" b="0" kern="1200">
          <a:solidFill>
            <a:schemeClr val="accent1"/>
          </a:solidFill>
          <a:latin typeface="Impact"/>
          <a:ea typeface="+mj-ea"/>
          <a:cs typeface="Impact"/>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Sous-traitance</a:t>
            </a:r>
            <a:br>
              <a:rPr lang="fr-FR" dirty="0" smtClean="0"/>
            </a:br>
            <a:r>
              <a:rPr lang="fr-FR" dirty="0" smtClean="0"/>
              <a:t>Relations avec les donneurs d’ordres</a:t>
            </a:r>
            <a:endParaRPr lang="fr-FR" dirty="0"/>
          </a:p>
        </p:txBody>
      </p:sp>
      <p:sp>
        <p:nvSpPr>
          <p:cNvPr id="3" name="Sous-titre 2"/>
          <p:cNvSpPr>
            <a:spLocks noGrp="1"/>
          </p:cNvSpPr>
          <p:nvPr>
            <p:ph type="subTitle" idx="1"/>
          </p:nvPr>
        </p:nvSpPr>
        <p:spPr>
          <a:xfrm>
            <a:off x="4235082" y="4356958"/>
            <a:ext cx="4214812" cy="1383442"/>
          </a:xfrm>
        </p:spPr>
        <p:txBody>
          <a:bodyPr>
            <a:normAutofit lnSpcReduction="10000"/>
          </a:bodyPr>
          <a:lstStyle/>
          <a:p>
            <a:r>
              <a:rPr lang="fr-FR" dirty="0" smtClean="0"/>
              <a:t>Approche systémique</a:t>
            </a:r>
          </a:p>
          <a:p>
            <a:r>
              <a:rPr lang="fr-FR" dirty="0" smtClean="0"/>
              <a:t>Illustrations de quelques tendances lourdes</a:t>
            </a:r>
          </a:p>
          <a:p>
            <a:r>
              <a:rPr lang="fr-FR" dirty="0" smtClean="0"/>
              <a:t>Quelles évolutions souhaiter ?</a:t>
            </a:r>
            <a:endParaRPr lang="fr-FR" dirty="0"/>
          </a:p>
        </p:txBody>
      </p:sp>
      <p:sp>
        <p:nvSpPr>
          <p:cNvPr id="6" name="Rectangle 5"/>
          <p:cNvSpPr/>
          <p:nvPr/>
        </p:nvSpPr>
        <p:spPr>
          <a:xfrm>
            <a:off x="177800" y="5880100"/>
            <a:ext cx="1803400" cy="977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1384300" y="6140966"/>
            <a:ext cx="6494094" cy="369332"/>
          </a:xfrm>
          <a:prstGeom prst="rect">
            <a:avLst/>
          </a:prstGeom>
          <a:noFill/>
        </p:spPr>
        <p:txBody>
          <a:bodyPr wrap="square" rtlCol="0">
            <a:spAutoFit/>
          </a:bodyPr>
          <a:lstStyle/>
          <a:p>
            <a:r>
              <a:rPr lang="fr-FR" dirty="0" smtClean="0">
                <a:solidFill>
                  <a:srgbClr val="898989"/>
                </a:solidFill>
                <a:latin typeface="Calibri"/>
                <a:cs typeface="Calibri"/>
              </a:rPr>
              <a:t>Jean-Paul Raillard - Journées du Management – 14 octobre 2014</a:t>
            </a:r>
            <a:endParaRPr lang="fr-FR" dirty="0">
              <a:solidFill>
                <a:srgbClr val="898989"/>
              </a:solidFill>
              <a:latin typeface="Calibri"/>
              <a:cs typeface="Calibri"/>
            </a:endParaRPr>
          </a:p>
        </p:txBody>
      </p:sp>
    </p:spTree>
    <p:extLst>
      <p:ext uri="{BB962C8B-B14F-4D97-AF65-F5344CB8AC3E}">
        <p14:creationId xmlns:p14="http://schemas.microsoft.com/office/powerpoint/2010/main" xmlns="" val="345750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 grand écart du modèle dominant/dominé </a:t>
            </a:r>
            <a:r>
              <a:rPr lang="fr-FR" sz="3200" dirty="0"/>
              <a:t/>
            </a:r>
            <a:br>
              <a:rPr lang="fr-FR" sz="3200" dirty="0"/>
            </a:br>
            <a:r>
              <a:rPr lang="fr-FR" sz="3200" dirty="0" smtClean="0"/>
              <a:t>par rapport à un </a:t>
            </a:r>
            <a:r>
              <a:rPr lang="fr-FR" sz="3200" dirty="0"/>
              <a:t>modèle partenarial </a:t>
            </a:r>
          </a:p>
        </p:txBody>
      </p:sp>
      <p:sp>
        <p:nvSpPr>
          <p:cNvPr id="4" name="Rectangle 3"/>
          <p:cNvSpPr>
            <a:spLocks noChangeArrowheads="1"/>
          </p:cNvSpPr>
          <p:nvPr/>
        </p:nvSpPr>
        <p:spPr bwMode="auto">
          <a:xfrm>
            <a:off x="169865" y="1863874"/>
            <a:ext cx="45053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spcBef>
                <a:spcPct val="0"/>
              </a:spcBef>
            </a:pPr>
            <a:r>
              <a:rPr lang="fr-FR" sz="2400" b="1" u="sng" dirty="0" smtClean="0">
                <a:solidFill>
                  <a:srgbClr val="800000"/>
                </a:solidFill>
                <a:latin typeface="Calibri"/>
                <a:cs typeface="Calibri"/>
              </a:rPr>
              <a:t>Modèle dominant (vs dominé)</a:t>
            </a:r>
            <a:r>
              <a:rPr lang="fr-FR" sz="2400" dirty="0" smtClean="0">
                <a:solidFill>
                  <a:srgbClr val="800000"/>
                </a:solidFill>
                <a:latin typeface="Calibri"/>
                <a:cs typeface="Calibri"/>
              </a:rPr>
              <a:t> :</a:t>
            </a:r>
            <a:endParaRPr lang="fr-FR" sz="2400" dirty="0">
              <a:solidFill>
                <a:srgbClr val="800000"/>
              </a:solidFill>
              <a:latin typeface="Calibri"/>
              <a:cs typeface="Calibri"/>
            </a:endParaRPr>
          </a:p>
        </p:txBody>
      </p:sp>
      <p:grpSp>
        <p:nvGrpSpPr>
          <p:cNvPr id="5" name="Group 4"/>
          <p:cNvGrpSpPr>
            <a:grpSpLocks/>
          </p:cNvGrpSpPr>
          <p:nvPr/>
        </p:nvGrpSpPr>
        <p:grpSpPr bwMode="auto">
          <a:xfrm>
            <a:off x="744538" y="1864519"/>
            <a:ext cx="7499350" cy="1330324"/>
            <a:chOff x="361" y="1424"/>
            <a:chExt cx="4724" cy="838"/>
          </a:xfrm>
        </p:grpSpPr>
        <p:sp>
          <p:nvSpPr>
            <p:cNvPr id="6" name="Line 5"/>
            <p:cNvSpPr>
              <a:spLocks noChangeShapeType="1"/>
            </p:cNvSpPr>
            <p:nvPr/>
          </p:nvSpPr>
          <p:spPr bwMode="auto">
            <a:xfrm>
              <a:off x="361" y="1875"/>
              <a:ext cx="4724" cy="0"/>
            </a:xfrm>
            <a:prstGeom prst="line">
              <a:avLst/>
            </a:prstGeom>
            <a:noFill/>
            <a:ln w="25527">
              <a:solidFill>
                <a:srgbClr val="800000"/>
              </a:solidFill>
              <a:miter lim="800000"/>
              <a:headEnd type="oval" w="med" len="med"/>
              <a:tailEnd type="diamond" w="med" len="med"/>
            </a:ln>
            <a:extLst>
              <a:ext uri="{909E8E84-426E-40dd-AFC4-6F175D3DCCD1}">
                <a14:hiddenFill xmlns:a14="http://schemas.microsoft.com/office/drawing/2010/main" xmlns="">
                  <a:noFill/>
                </a14:hiddenFill>
              </a:ext>
            </a:extLst>
          </p:spPr>
          <p:txBody>
            <a:bodyPr/>
            <a:lstStyle/>
            <a:p>
              <a:endParaRPr lang="fr-FR" sz="2000">
                <a:ln>
                  <a:solidFill>
                    <a:srgbClr val="800000"/>
                  </a:solidFill>
                </a:ln>
                <a:solidFill>
                  <a:srgbClr val="800000"/>
                </a:solidFill>
              </a:endParaRPr>
            </a:p>
          </p:txBody>
        </p:sp>
        <p:sp>
          <p:nvSpPr>
            <p:cNvPr id="7" name="Text Box 6"/>
            <p:cNvSpPr txBox="1">
              <a:spLocks noChangeArrowheads="1"/>
            </p:cNvSpPr>
            <p:nvPr/>
          </p:nvSpPr>
          <p:spPr bwMode="auto">
            <a:xfrm>
              <a:off x="2016" y="2053"/>
              <a:ext cx="1964" cy="209"/>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400" dirty="0" smtClean="0">
                  <a:solidFill>
                    <a:srgbClr val="800000"/>
                  </a:solidFill>
                  <a:latin typeface="Calibri"/>
                  <a:cs typeface="Calibri"/>
                </a:rPr>
                <a:t>Coût complet</a:t>
              </a:r>
              <a:endParaRPr lang="fr-FR" sz="2400" dirty="0">
                <a:solidFill>
                  <a:srgbClr val="800000"/>
                </a:solidFill>
                <a:latin typeface="Calibri"/>
                <a:cs typeface="Calibri"/>
              </a:endParaRPr>
            </a:p>
          </p:txBody>
        </p:sp>
        <p:sp>
          <p:nvSpPr>
            <p:cNvPr id="8" name="Line 7"/>
            <p:cNvSpPr>
              <a:spLocks noChangeShapeType="1"/>
            </p:cNvSpPr>
            <p:nvPr/>
          </p:nvSpPr>
          <p:spPr bwMode="auto">
            <a:xfrm>
              <a:off x="2871" y="1877"/>
              <a:ext cx="0" cy="117"/>
            </a:xfrm>
            <a:prstGeom prst="line">
              <a:avLst/>
            </a:prstGeom>
            <a:noFill/>
            <a:ln w="25560">
              <a:solidFill>
                <a:srgbClr val="800000"/>
              </a:solidFill>
              <a:miter lim="800000"/>
              <a:headEnd/>
              <a:tailEnd/>
            </a:ln>
            <a:extLst>
              <a:ext uri="{909E8E84-426E-40dd-AFC4-6F175D3DCCD1}">
                <a14:hiddenFill xmlns:a14="http://schemas.microsoft.com/office/drawing/2010/main" xmlns="">
                  <a:noFill/>
                </a14:hiddenFill>
              </a:ext>
            </a:extLst>
          </p:spPr>
          <p:txBody>
            <a:bodyPr/>
            <a:lstStyle/>
            <a:p>
              <a:endParaRPr lang="fr-FR" sz="2000">
                <a:ln>
                  <a:solidFill>
                    <a:srgbClr val="800000"/>
                  </a:solidFill>
                </a:ln>
                <a:solidFill>
                  <a:srgbClr val="800000"/>
                </a:solidFill>
              </a:endParaRPr>
            </a:p>
          </p:txBody>
        </p:sp>
        <p:sp>
          <p:nvSpPr>
            <p:cNvPr id="9" name="Line 8"/>
            <p:cNvSpPr>
              <a:spLocks noChangeShapeType="1"/>
            </p:cNvSpPr>
            <p:nvPr/>
          </p:nvSpPr>
          <p:spPr bwMode="auto">
            <a:xfrm>
              <a:off x="4003" y="1760"/>
              <a:ext cx="0" cy="117"/>
            </a:xfrm>
            <a:prstGeom prst="line">
              <a:avLst/>
            </a:prstGeom>
            <a:noFill/>
            <a:ln w="25560">
              <a:solidFill>
                <a:srgbClr val="800000"/>
              </a:solidFill>
              <a:miter lim="800000"/>
              <a:headEnd/>
              <a:tailEnd/>
            </a:ln>
            <a:extLst>
              <a:ext uri="{909E8E84-426E-40dd-AFC4-6F175D3DCCD1}">
                <a14:hiddenFill xmlns:a14="http://schemas.microsoft.com/office/drawing/2010/main" xmlns="">
                  <a:noFill/>
                </a14:hiddenFill>
              </a:ext>
            </a:extLst>
          </p:spPr>
          <p:txBody>
            <a:bodyPr/>
            <a:lstStyle/>
            <a:p>
              <a:endParaRPr lang="fr-FR" sz="2000">
                <a:ln>
                  <a:solidFill>
                    <a:srgbClr val="800000"/>
                  </a:solidFill>
                </a:ln>
                <a:solidFill>
                  <a:srgbClr val="800000"/>
                </a:solidFill>
              </a:endParaRPr>
            </a:p>
          </p:txBody>
        </p:sp>
        <p:sp>
          <p:nvSpPr>
            <p:cNvPr id="10" name="Text Box 9"/>
            <p:cNvSpPr txBox="1">
              <a:spLocks noChangeArrowheads="1"/>
            </p:cNvSpPr>
            <p:nvPr/>
          </p:nvSpPr>
          <p:spPr bwMode="auto">
            <a:xfrm>
              <a:off x="3730" y="1424"/>
              <a:ext cx="1351" cy="29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400" dirty="0" smtClean="0">
                  <a:solidFill>
                    <a:srgbClr val="800000"/>
                  </a:solidFill>
                  <a:latin typeface="Calibri"/>
                  <a:cs typeface="Calibri"/>
                </a:rPr>
                <a:t>Prix contractuel</a:t>
              </a:r>
            </a:p>
            <a:p>
              <a:pPr algn="ctr" eaLnBrk="1" hangingPunct="1">
                <a:spcBef>
                  <a:spcPct val="0"/>
                </a:spcBef>
              </a:pPr>
              <a:r>
                <a:rPr lang="fr-FR" sz="2400" dirty="0" smtClean="0">
                  <a:solidFill>
                    <a:srgbClr val="800000"/>
                  </a:solidFill>
                  <a:latin typeface="Calibri"/>
                  <a:cs typeface="Calibri"/>
                </a:rPr>
                <a:t>imposé</a:t>
              </a:r>
              <a:r>
                <a:rPr lang="fr-FR" sz="2400" dirty="0" smtClean="0">
                  <a:solidFill>
                    <a:srgbClr val="800000"/>
                  </a:solidFill>
                  <a:latin typeface="Times New Roman" charset="0"/>
                  <a:cs typeface="Times New Roman" charset="0"/>
                </a:rPr>
                <a:t> </a:t>
              </a:r>
              <a:endParaRPr lang="fr-FR" sz="2400" dirty="0">
                <a:solidFill>
                  <a:srgbClr val="800000"/>
                </a:solidFill>
                <a:latin typeface="Times New Roman" charset="0"/>
              </a:endParaRPr>
            </a:p>
          </p:txBody>
        </p:sp>
        <p:sp>
          <p:nvSpPr>
            <p:cNvPr id="11" name="Line 10"/>
            <p:cNvSpPr>
              <a:spLocks noChangeShapeType="1"/>
            </p:cNvSpPr>
            <p:nvPr/>
          </p:nvSpPr>
          <p:spPr bwMode="auto">
            <a:xfrm flipH="1">
              <a:off x="3534" y="1768"/>
              <a:ext cx="462" cy="0"/>
            </a:xfrm>
            <a:prstGeom prst="line">
              <a:avLst/>
            </a:prstGeom>
            <a:noFill/>
            <a:ln w="9360">
              <a:solidFill>
                <a:srgbClr val="800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fr-FR" sz="2000">
                <a:ln>
                  <a:solidFill>
                    <a:srgbClr val="800000"/>
                  </a:solidFill>
                </a:ln>
                <a:solidFill>
                  <a:srgbClr val="800000"/>
                </a:solidFill>
              </a:endParaRPr>
            </a:p>
          </p:txBody>
        </p:sp>
        <p:sp>
          <p:nvSpPr>
            <p:cNvPr id="12" name="Line 11"/>
            <p:cNvSpPr>
              <a:spLocks noChangeShapeType="1"/>
            </p:cNvSpPr>
            <p:nvPr/>
          </p:nvSpPr>
          <p:spPr bwMode="auto">
            <a:xfrm>
              <a:off x="2878" y="1992"/>
              <a:ext cx="516" cy="2"/>
            </a:xfrm>
            <a:prstGeom prst="line">
              <a:avLst/>
            </a:prstGeom>
            <a:noFill/>
            <a:ln w="9360">
              <a:solidFill>
                <a:srgbClr val="800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fr-FR" sz="2000">
                <a:ln>
                  <a:solidFill>
                    <a:srgbClr val="800000"/>
                  </a:solidFill>
                </a:ln>
                <a:solidFill>
                  <a:srgbClr val="800000"/>
                </a:solidFill>
              </a:endParaRPr>
            </a:p>
          </p:txBody>
        </p:sp>
      </p:grpSp>
      <p:sp>
        <p:nvSpPr>
          <p:cNvPr id="13" name="Rectangle 12"/>
          <p:cNvSpPr>
            <a:spLocks noChangeArrowheads="1"/>
          </p:cNvSpPr>
          <p:nvPr/>
        </p:nvSpPr>
        <p:spPr bwMode="auto">
          <a:xfrm>
            <a:off x="131765" y="3975100"/>
            <a:ext cx="244633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0"/>
              </a:spcBef>
            </a:pPr>
            <a:r>
              <a:rPr lang="fr-FR" sz="2400" b="1" u="sng" dirty="0" smtClean="0">
                <a:solidFill>
                  <a:srgbClr val="008000"/>
                </a:solidFill>
                <a:latin typeface="Calibri"/>
                <a:cs typeface="Calibri"/>
              </a:rPr>
              <a:t>Modèle partenarial</a:t>
            </a:r>
            <a:r>
              <a:rPr lang="fr-FR" sz="2400" dirty="0" smtClean="0">
                <a:solidFill>
                  <a:srgbClr val="008000"/>
                </a:solidFill>
                <a:latin typeface="Calibri"/>
                <a:cs typeface="Calibri"/>
              </a:rPr>
              <a:t> :</a:t>
            </a:r>
            <a:endParaRPr lang="fr-FR" sz="2400" dirty="0">
              <a:solidFill>
                <a:srgbClr val="008000"/>
              </a:solidFill>
              <a:latin typeface="Calibri"/>
              <a:cs typeface="Calibri"/>
            </a:endParaRPr>
          </a:p>
        </p:txBody>
      </p:sp>
      <p:sp>
        <p:nvSpPr>
          <p:cNvPr id="14" name="Line 13"/>
          <p:cNvSpPr>
            <a:spLocks noChangeShapeType="1"/>
          </p:cNvSpPr>
          <p:nvPr/>
        </p:nvSpPr>
        <p:spPr bwMode="auto">
          <a:xfrm>
            <a:off x="649289" y="5086350"/>
            <a:ext cx="7499350" cy="0"/>
          </a:xfrm>
          <a:prstGeom prst="line">
            <a:avLst/>
          </a:prstGeom>
          <a:noFill/>
          <a:ln w="25527">
            <a:solidFill>
              <a:srgbClr val="008000"/>
            </a:solidFill>
            <a:miter lim="800000"/>
            <a:headEnd type="oval" w="med" len="med"/>
            <a:tailEnd type="diamond" w="med" len="med"/>
          </a:ln>
          <a:extLst>
            <a:ext uri="{909E8E84-426E-40dd-AFC4-6F175D3DCCD1}">
              <a14:hiddenFill xmlns:a14="http://schemas.microsoft.com/office/drawing/2010/main" xmlns="">
                <a:noFill/>
              </a14:hiddenFill>
            </a:ext>
          </a:extLst>
        </p:spPr>
        <p:txBody>
          <a:bodyPr/>
          <a:lstStyle/>
          <a:p>
            <a:endParaRPr lang="fr-FR" sz="2000"/>
          </a:p>
        </p:txBody>
      </p:sp>
      <p:grpSp>
        <p:nvGrpSpPr>
          <p:cNvPr id="15" name="Group 14"/>
          <p:cNvGrpSpPr>
            <a:grpSpLocks/>
          </p:cNvGrpSpPr>
          <p:nvPr/>
        </p:nvGrpSpPr>
        <p:grpSpPr bwMode="auto">
          <a:xfrm>
            <a:off x="5021264" y="4894263"/>
            <a:ext cx="2465388" cy="995362"/>
            <a:chOff x="3276" y="3083"/>
            <a:chExt cx="1553" cy="627"/>
          </a:xfrm>
        </p:grpSpPr>
        <p:sp>
          <p:nvSpPr>
            <p:cNvPr id="16" name="Line 15"/>
            <p:cNvSpPr>
              <a:spLocks noChangeShapeType="1"/>
            </p:cNvSpPr>
            <p:nvPr/>
          </p:nvSpPr>
          <p:spPr bwMode="auto">
            <a:xfrm>
              <a:off x="4084" y="3083"/>
              <a:ext cx="0" cy="117"/>
            </a:xfrm>
            <a:prstGeom prst="line">
              <a:avLst/>
            </a:prstGeom>
            <a:noFill/>
            <a:ln w="25560">
              <a:solidFill>
                <a:srgbClr val="008000"/>
              </a:solidFill>
              <a:miter lim="800000"/>
              <a:headEnd/>
              <a:tailEnd/>
            </a:ln>
            <a:extLst>
              <a:ext uri="{909E8E84-426E-40dd-AFC4-6F175D3DCCD1}">
                <a14:hiddenFill xmlns:a14="http://schemas.microsoft.com/office/drawing/2010/main" xmlns="">
                  <a:noFill/>
                </a14:hiddenFill>
              </a:ext>
            </a:extLst>
          </p:spPr>
          <p:txBody>
            <a:bodyPr/>
            <a:lstStyle/>
            <a:p>
              <a:endParaRPr lang="fr-FR" sz="2000">
                <a:solidFill>
                  <a:srgbClr val="008000"/>
                </a:solidFill>
              </a:endParaRPr>
            </a:p>
          </p:txBody>
        </p:sp>
        <p:sp>
          <p:nvSpPr>
            <p:cNvPr id="17" name="Text Box 16"/>
            <p:cNvSpPr txBox="1">
              <a:spLocks noChangeArrowheads="1"/>
            </p:cNvSpPr>
            <p:nvPr/>
          </p:nvSpPr>
          <p:spPr bwMode="auto">
            <a:xfrm>
              <a:off x="3276" y="3319"/>
              <a:ext cx="1553" cy="391"/>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400" dirty="0" smtClean="0">
                  <a:solidFill>
                    <a:srgbClr val="008000"/>
                  </a:solidFill>
                  <a:latin typeface="Calibri"/>
                  <a:cs typeface="Calibri"/>
                </a:rPr>
                <a:t>… puis baisse contractuelle du prix d’achat</a:t>
              </a:r>
              <a:endParaRPr lang="fr-FR" sz="2400" dirty="0">
                <a:solidFill>
                  <a:srgbClr val="008000"/>
                </a:solidFill>
                <a:latin typeface="Calibri"/>
                <a:cs typeface="Calibri"/>
              </a:endParaRPr>
            </a:p>
          </p:txBody>
        </p:sp>
        <p:sp>
          <p:nvSpPr>
            <p:cNvPr id="18" name="Line 17"/>
            <p:cNvSpPr>
              <a:spLocks noChangeShapeType="1"/>
            </p:cNvSpPr>
            <p:nvPr/>
          </p:nvSpPr>
          <p:spPr bwMode="auto">
            <a:xfrm flipH="1" flipV="1">
              <a:off x="3603" y="3085"/>
              <a:ext cx="474" cy="6"/>
            </a:xfrm>
            <a:prstGeom prst="line">
              <a:avLst/>
            </a:prstGeom>
            <a:noFill/>
            <a:ln w="9360">
              <a:solidFill>
                <a:srgbClr val="008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fr-FR" sz="2000">
                <a:solidFill>
                  <a:srgbClr val="008000"/>
                </a:solidFill>
              </a:endParaRPr>
            </a:p>
          </p:txBody>
        </p:sp>
      </p:grpSp>
      <p:grpSp>
        <p:nvGrpSpPr>
          <p:cNvPr id="19" name="Group 18"/>
          <p:cNvGrpSpPr>
            <a:grpSpLocks/>
          </p:cNvGrpSpPr>
          <p:nvPr/>
        </p:nvGrpSpPr>
        <p:grpSpPr bwMode="auto">
          <a:xfrm>
            <a:off x="2422527" y="3886200"/>
            <a:ext cx="3117850" cy="1497199"/>
            <a:chOff x="1550" y="2706"/>
            <a:chExt cx="1964" cy="616"/>
          </a:xfrm>
        </p:grpSpPr>
        <p:sp>
          <p:nvSpPr>
            <p:cNvPr id="20" name="Text Box 19"/>
            <p:cNvSpPr txBox="1">
              <a:spLocks noChangeArrowheads="1"/>
            </p:cNvSpPr>
            <p:nvPr/>
          </p:nvSpPr>
          <p:spPr bwMode="auto">
            <a:xfrm>
              <a:off x="1550" y="2706"/>
              <a:ext cx="1964" cy="463"/>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400" dirty="0">
                  <a:solidFill>
                    <a:srgbClr val="008000"/>
                  </a:solidFill>
                  <a:latin typeface="Calibri"/>
                  <a:cs typeface="Calibri"/>
                </a:rPr>
                <a:t>Démarche </a:t>
              </a:r>
              <a:r>
                <a:rPr lang="fr-FR" sz="2400" dirty="0" smtClean="0">
                  <a:solidFill>
                    <a:srgbClr val="008000"/>
                  </a:solidFill>
                  <a:latin typeface="Calibri"/>
                  <a:cs typeface="Calibri"/>
                </a:rPr>
                <a:t>partenariale de baisse </a:t>
              </a:r>
              <a:r>
                <a:rPr lang="fr-FR" sz="2400" dirty="0">
                  <a:solidFill>
                    <a:srgbClr val="008000"/>
                  </a:solidFill>
                  <a:latin typeface="Calibri"/>
                  <a:cs typeface="Calibri"/>
                </a:rPr>
                <a:t>du coût </a:t>
              </a:r>
              <a:r>
                <a:rPr lang="fr-FR" sz="2400" dirty="0" smtClean="0">
                  <a:solidFill>
                    <a:srgbClr val="008000"/>
                  </a:solidFill>
                  <a:latin typeface="Calibri"/>
                  <a:cs typeface="Calibri"/>
                </a:rPr>
                <a:t>complet… </a:t>
              </a:r>
              <a:endParaRPr lang="fr-FR" sz="2400" dirty="0">
                <a:solidFill>
                  <a:srgbClr val="008000"/>
                </a:solidFill>
                <a:latin typeface="Calibri"/>
                <a:cs typeface="Calibri"/>
              </a:endParaRPr>
            </a:p>
          </p:txBody>
        </p:sp>
        <p:sp>
          <p:nvSpPr>
            <p:cNvPr id="21" name="Line 20"/>
            <p:cNvSpPr>
              <a:spLocks noChangeShapeType="1"/>
            </p:cNvSpPr>
            <p:nvPr/>
          </p:nvSpPr>
          <p:spPr bwMode="auto">
            <a:xfrm>
              <a:off x="2952" y="3200"/>
              <a:ext cx="0" cy="117"/>
            </a:xfrm>
            <a:prstGeom prst="line">
              <a:avLst/>
            </a:prstGeom>
            <a:noFill/>
            <a:ln w="25560">
              <a:solidFill>
                <a:srgbClr val="008000"/>
              </a:solidFill>
              <a:miter lim="800000"/>
              <a:headEnd/>
              <a:tailEnd/>
            </a:ln>
            <a:extLst>
              <a:ext uri="{909E8E84-426E-40dd-AFC4-6F175D3DCCD1}">
                <a14:hiddenFill xmlns:a14="http://schemas.microsoft.com/office/drawing/2010/main" xmlns="">
                  <a:noFill/>
                </a14:hiddenFill>
              </a:ext>
            </a:extLst>
          </p:spPr>
          <p:txBody>
            <a:bodyPr/>
            <a:lstStyle/>
            <a:p>
              <a:endParaRPr lang="fr-FR" sz="2000">
                <a:solidFill>
                  <a:srgbClr val="008000"/>
                </a:solidFill>
              </a:endParaRPr>
            </a:p>
          </p:txBody>
        </p:sp>
        <p:sp>
          <p:nvSpPr>
            <p:cNvPr id="22" name="Line 21"/>
            <p:cNvSpPr>
              <a:spLocks noChangeShapeType="1"/>
            </p:cNvSpPr>
            <p:nvPr/>
          </p:nvSpPr>
          <p:spPr bwMode="auto">
            <a:xfrm flipH="1">
              <a:off x="2376" y="3322"/>
              <a:ext cx="578" cy="0"/>
            </a:xfrm>
            <a:prstGeom prst="line">
              <a:avLst/>
            </a:prstGeom>
            <a:noFill/>
            <a:ln w="9360">
              <a:solidFill>
                <a:srgbClr val="008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fr-FR" sz="2000">
                <a:solidFill>
                  <a:srgbClr val="008000"/>
                </a:solidFill>
              </a:endParaRPr>
            </a:p>
          </p:txBody>
        </p:sp>
      </p:grpSp>
    </p:spTree>
    <p:extLst>
      <p:ext uri="{BB962C8B-B14F-4D97-AF65-F5344CB8AC3E}">
        <p14:creationId xmlns:p14="http://schemas.microsoft.com/office/powerpoint/2010/main" xmlns="" val="79911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3" grpId="0" autoUpdateAnimBg="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a </a:t>
            </a:r>
            <a:r>
              <a:rPr lang="fr-FR" dirty="0"/>
              <a:t>diffusion </a:t>
            </a:r>
            <a:r>
              <a:rPr lang="fr-FR" dirty="0" smtClean="0"/>
              <a:t>du </a:t>
            </a:r>
            <a:r>
              <a:rPr lang="fr-FR" dirty="0"/>
              <a:t>modèle </a:t>
            </a:r>
            <a:r>
              <a:rPr lang="fr-FR" dirty="0" smtClean="0"/>
              <a:t>dominant/dominé : </a:t>
            </a:r>
            <a:r>
              <a:rPr lang="fr-FR" dirty="0"/>
              <a:t>le cadre d’analyse </a:t>
            </a:r>
          </a:p>
        </p:txBody>
      </p:sp>
      <p:sp>
        <p:nvSpPr>
          <p:cNvPr id="4" name="Text Box 4"/>
          <p:cNvSpPr txBox="1">
            <a:spLocks noChangeArrowheads="1"/>
          </p:cNvSpPr>
          <p:nvPr/>
        </p:nvSpPr>
        <p:spPr bwMode="auto">
          <a:xfrm>
            <a:off x="266700" y="2929605"/>
            <a:ext cx="20039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a:solidFill>
                  <a:srgbClr val="008000"/>
                </a:solidFill>
              </a:rPr>
              <a:t>Externalisation</a:t>
            </a:r>
          </a:p>
        </p:txBody>
      </p:sp>
      <p:sp>
        <p:nvSpPr>
          <p:cNvPr id="5" name="Text Box 5"/>
          <p:cNvSpPr txBox="1">
            <a:spLocks noChangeArrowheads="1"/>
          </p:cNvSpPr>
          <p:nvPr/>
        </p:nvSpPr>
        <p:spPr bwMode="auto">
          <a:xfrm>
            <a:off x="381696" y="4674808"/>
            <a:ext cx="18007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a:solidFill>
                  <a:srgbClr val="008000"/>
                </a:solidFill>
              </a:rPr>
              <a:t>Concentration</a:t>
            </a:r>
          </a:p>
        </p:txBody>
      </p:sp>
      <p:sp>
        <p:nvSpPr>
          <p:cNvPr id="6" name="Text Box 6"/>
          <p:cNvSpPr txBox="1">
            <a:spLocks noChangeArrowheads="1"/>
          </p:cNvSpPr>
          <p:nvPr/>
        </p:nvSpPr>
        <p:spPr bwMode="auto">
          <a:xfrm>
            <a:off x="393700" y="5488883"/>
            <a:ext cx="18007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a:solidFill>
                  <a:srgbClr val="008000"/>
                </a:solidFill>
              </a:rPr>
              <a:t>Mondialisation</a:t>
            </a:r>
          </a:p>
        </p:txBody>
      </p:sp>
      <p:sp>
        <p:nvSpPr>
          <p:cNvPr id="7" name="Text Box 7"/>
          <p:cNvSpPr txBox="1">
            <a:spLocks noChangeArrowheads="1"/>
          </p:cNvSpPr>
          <p:nvPr/>
        </p:nvSpPr>
        <p:spPr bwMode="auto">
          <a:xfrm>
            <a:off x="266700" y="1653769"/>
            <a:ext cx="2413000" cy="1015663"/>
          </a:xfrm>
          <a:prstGeom prst="rect">
            <a:avLst/>
          </a:prstGeom>
          <a:solidFill>
            <a:srgbClr val="ECEDF0"/>
          </a:solidFill>
          <a:ln w="25400">
            <a:solidFill>
              <a:srgbClr val="000080"/>
            </a:solidFill>
            <a:miter lim="800000"/>
            <a:headEnd/>
            <a:tailEnd/>
          </a:ln>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60000"/>
              </a:spcBef>
              <a:buClr>
                <a:srgbClr val="134F8F"/>
              </a:buClr>
              <a:buFont typeface="Webdings" charset="0"/>
              <a:buNone/>
            </a:pPr>
            <a:r>
              <a:rPr lang="fr-FR" sz="2000" b="1">
                <a:solidFill>
                  <a:srgbClr val="134F8F"/>
                </a:solidFill>
              </a:rPr>
              <a:t>Facteurs d’évolution de la sous-traitance</a:t>
            </a:r>
          </a:p>
        </p:txBody>
      </p:sp>
      <p:sp>
        <p:nvSpPr>
          <p:cNvPr id="8" name="Text Box 8"/>
          <p:cNvSpPr txBox="1">
            <a:spLocks noChangeArrowheads="1"/>
          </p:cNvSpPr>
          <p:nvPr/>
        </p:nvSpPr>
        <p:spPr bwMode="auto">
          <a:xfrm>
            <a:off x="6505574" y="1653216"/>
            <a:ext cx="2193926" cy="992478"/>
          </a:xfrm>
          <a:prstGeom prst="rect">
            <a:avLst/>
          </a:prstGeom>
          <a:solidFill>
            <a:srgbClr val="ECEDF0"/>
          </a:solidFill>
          <a:ln w="25400">
            <a:solidFill>
              <a:srgbClr val="000080"/>
            </a:solidFill>
            <a:miter lim="800000"/>
            <a:headEnd/>
            <a:tailEnd/>
          </a:ln>
        </p:spPr>
        <p:txBody>
          <a:bodyPr anchor="ctr" anchorCtr="1"/>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60000"/>
              </a:spcBef>
              <a:buClr>
                <a:srgbClr val="134F8F"/>
              </a:buClr>
              <a:buFont typeface="Webdings" charset="0"/>
              <a:buNone/>
            </a:pPr>
            <a:r>
              <a:rPr lang="fr-FR" sz="2000" b="1" dirty="0">
                <a:solidFill>
                  <a:srgbClr val="134F8F"/>
                </a:solidFill>
              </a:rPr>
              <a:t>= actions des services achats</a:t>
            </a:r>
            <a:endParaRPr lang="fr-FR" b="1" i="1" dirty="0">
              <a:solidFill>
                <a:srgbClr val="134F8F"/>
              </a:solidFill>
            </a:endParaRPr>
          </a:p>
        </p:txBody>
      </p:sp>
      <p:sp>
        <p:nvSpPr>
          <p:cNvPr id="9" name="Text Box 10"/>
          <p:cNvSpPr txBox="1">
            <a:spLocks noChangeArrowheads="1"/>
          </p:cNvSpPr>
          <p:nvPr/>
        </p:nvSpPr>
        <p:spPr bwMode="auto">
          <a:xfrm>
            <a:off x="3332060" y="1653769"/>
            <a:ext cx="2413000" cy="991925"/>
          </a:xfrm>
          <a:prstGeom prst="rect">
            <a:avLst/>
          </a:prstGeom>
          <a:solidFill>
            <a:srgbClr val="ECEDF0"/>
          </a:solidFill>
          <a:ln w="25400">
            <a:solidFill>
              <a:srgbClr val="000080"/>
            </a:solidFill>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60000"/>
              </a:spcBef>
              <a:buClr>
                <a:srgbClr val="134F8F"/>
              </a:buClr>
              <a:buFont typeface="Webdings" charset="0"/>
              <a:buNone/>
            </a:pPr>
            <a:r>
              <a:rPr lang="fr-FR" sz="2000" b="1" dirty="0">
                <a:solidFill>
                  <a:srgbClr val="134F8F"/>
                </a:solidFill>
              </a:rPr>
              <a:t>+ Financiarisation </a:t>
            </a:r>
            <a:r>
              <a:rPr lang="fr-FR" b="1" i="1" dirty="0">
                <a:solidFill>
                  <a:srgbClr val="134F8F"/>
                </a:solidFill>
              </a:rPr>
              <a:t>(objectif de rentabilité)</a:t>
            </a:r>
          </a:p>
        </p:txBody>
      </p:sp>
      <p:grpSp>
        <p:nvGrpSpPr>
          <p:cNvPr id="10" name="Group 11"/>
          <p:cNvGrpSpPr>
            <a:grpSpLocks/>
          </p:cNvGrpSpPr>
          <p:nvPr/>
        </p:nvGrpSpPr>
        <p:grpSpPr bwMode="auto">
          <a:xfrm>
            <a:off x="3116461" y="2812700"/>
            <a:ext cx="2464021" cy="707698"/>
            <a:chOff x="1846" y="2255"/>
            <a:chExt cx="1642" cy="540"/>
          </a:xfrm>
        </p:grpSpPr>
        <p:sp>
          <p:nvSpPr>
            <p:cNvPr id="11" name="Text Box 12"/>
            <p:cNvSpPr txBox="1">
              <a:spLocks noChangeArrowheads="1"/>
            </p:cNvSpPr>
            <p:nvPr/>
          </p:nvSpPr>
          <p:spPr bwMode="auto">
            <a:xfrm>
              <a:off x="2288" y="2255"/>
              <a:ext cx="12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a:solidFill>
                    <a:srgbClr val="660066"/>
                  </a:solidFill>
                </a:rPr>
                <a:t>économies de spécialisation</a:t>
              </a:r>
            </a:p>
          </p:txBody>
        </p:sp>
        <p:sp>
          <p:nvSpPr>
            <p:cNvPr id="12" name="Text Box 13"/>
            <p:cNvSpPr txBox="1">
              <a:spLocks noChangeArrowheads="1"/>
            </p:cNvSpPr>
            <p:nvPr/>
          </p:nvSpPr>
          <p:spPr bwMode="auto">
            <a:xfrm>
              <a:off x="1846" y="2381"/>
              <a:ext cx="285"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eaLnBrk="1" hangingPunct="1"/>
              <a:r>
                <a:rPr lang="fr-FR" b="1">
                  <a:solidFill>
                    <a:srgbClr val="660066"/>
                  </a:solidFill>
                  <a:sym typeface="Symbol" charset="0"/>
                </a:rPr>
                <a:t></a:t>
              </a:r>
              <a:endParaRPr lang="fr-FR" b="1">
                <a:solidFill>
                  <a:srgbClr val="660066"/>
                </a:solidFill>
              </a:endParaRPr>
            </a:p>
          </p:txBody>
        </p:sp>
      </p:grpSp>
      <p:grpSp>
        <p:nvGrpSpPr>
          <p:cNvPr id="13" name="Group 14"/>
          <p:cNvGrpSpPr>
            <a:grpSpLocks/>
          </p:cNvGrpSpPr>
          <p:nvPr/>
        </p:nvGrpSpPr>
        <p:grpSpPr bwMode="auto">
          <a:xfrm>
            <a:off x="3116461" y="4547600"/>
            <a:ext cx="2464021" cy="707698"/>
            <a:chOff x="1846" y="2807"/>
            <a:chExt cx="1642" cy="540"/>
          </a:xfrm>
        </p:grpSpPr>
        <p:sp>
          <p:nvSpPr>
            <p:cNvPr id="14" name="Text Box 15"/>
            <p:cNvSpPr txBox="1">
              <a:spLocks noChangeArrowheads="1"/>
            </p:cNvSpPr>
            <p:nvPr/>
          </p:nvSpPr>
          <p:spPr bwMode="auto">
            <a:xfrm>
              <a:off x="2288" y="2807"/>
              <a:ext cx="12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a:solidFill>
                    <a:srgbClr val="660066"/>
                  </a:solidFill>
                </a:rPr>
                <a:t>économies d’échelle</a:t>
              </a:r>
            </a:p>
          </p:txBody>
        </p:sp>
        <p:sp>
          <p:nvSpPr>
            <p:cNvPr id="15" name="Text Box 16"/>
            <p:cNvSpPr txBox="1">
              <a:spLocks noChangeArrowheads="1"/>
            </p:cNvSpPr>
            <p:nvPr/>
          </p:nvSpPr>
          <p:spPr bwMode="auto">
            <a:xfrm>
              <a:off x="1846" y="2949"/>
              <a:ext cx="285"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eaLnBrk="1" hangingPunct="1"/>
              <a:r>
                <a:rPr lang="fr-FR" b="1">
                  <a:solidFill>
                    <a:srgbClr val="660066"/>
                  </a:solidFill>
                  <a:sym typeface="Symbol" charset="0"/>
                </a:rPr>
                <a:t></a:t>
              </a:r>
              <a:endParaRPr lang="fr-FR" b="1">
                <a:solidFill>
                  <a:srgbClr val="660066"/>
                </a:solidFill>
              </a:endParaRPr>
            </a:p>
          </p:txBody>
        </p:sp>
      </p:grpSp>
      <p:grpSp>
        <p:nvGrpSpPr>
          <p:cNvPr id="16" name="Group 17"/>
          <p:cNvGrpSpPr>
            <a:grpSpLocks/>
          </p:cNvGrpSpPr>
          <p:nvPr/>
        </p:nvGrpSpPr>
        <p:grpSpPr bwMode="auto">
          <a:xfrm>
            <a:off x="3128465" y="5387075"/>
            <a:ext cx="2488031" cy="707698"/>
            <a:chOff x="1838" y="3415"/>
            <a:chExt cx="1658" cy="540"/>
          </a:xfrm>
        </p:grpSpPr>
        <p:sp>
          <p:nvSpPr>
            <p:cNvPr id="17" name="Text Box 18"/>
            <p:cNvSpPr txBox="1">
              <a:spLocks noChangeArrowheads="1"/>
            </p:cNvSpPr>
            <p:nvPr/>
          </p:nvSpPr>
          <p:spPr bwMode="auto">
            <a:xfrm>
              <a:off x="2296" y="3415"/>
              <a:ext cx="12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a:solidFill>
                    <a:srgbClr val="660066"/>
                  </a:solidFill>
                </a:rPr>
                <a:t>économies salariales</a:t>
              </a:r>
            </a:p>
          </p:txBody>
        </p:sp>
        <p:sp>
          <p:nvSpPr>
            <p:cNvPr id="18" name="Text Box 19"/>
            <p:cNvSpPr txBox="1">
              <a:spLocks noChangeArrowheads="1"/>
            </p:cNvSpPr>
            <p:nvPr/>
          </p:nvSpPr>
          <p:spPr bwMode="auto">
            <a:xfrm>
              <a:off x="1838" y="3557"/>
              <a:ext cx="285"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eaLnBrk="1" hangingPunct="1"/>
              <a:r>
                <a:rPr lang="fr-FR" b="1">
                  <a:solidFill>
                    <a:srgbClr val="660066"/>
                  </a:solidFill>
                  <a:sym typeface="Symbol" charset="0"/>
                </a:rPr>
                <a:t></a:t>
              </a:r>
              <a:endParaRPr lang="fr-FR" b="1">
                <a:solidFill>
                  <a:srgbClr val="660066"/>
                </a:solidFill>
              </a:endParaRPr>
            </a:p>
          </p:txBody>
        </p:sp>
      </p:grpSp>
      <p:grpSp>
        <p:nvGrpSpPr>
          <p:cNvPr id="19" name="Group 20"/>
          <p:cNvGrpSpPr>
            <a:grpSpLocks/>
          </p:cNvGrpSpPr>
          <p:nvPr/>
        </p:nvGrpSpPr>
        <p:grpSpPr bwMode="auto">
          <a:xfrm>
            <a:off x="5923350" y="2860163"/>
            <a:ext cx="2573566" cy="406271"/>
            <a:chOff x="3422" y="2372"/>
            <a:chExt cx="1715" cy="310"/>
          </a:xfrm>
        </p:grpSpPr>
        <p:sp>
          <p:nvSpPr>
            <p:cNvPr id="20" name="Text Box 21"/>
            <p:cNvSpPr txBox="1">
              <a:spLocks noChangeArrowheads="1"/>
            </p:cNvSpPr>
            <p:nvPr/>
          </p:nvSpPr>
          <p:spPr bwMode="auto">
            <a:xfrm>
              <a:off x="3937" y="2372"/>
              <a:ext cx="1200"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a:solidFill>
                    <a:srgbClr val="0000FF"/>
                  </a:solidFill>
                </a:rPr>
                <a:t>Baisse de prix</a:t>
              </a:r>
            </a:p>
          </p:txBody>
        </p:sp>
        <p:sp>
          <p:nvSpPr>
            <p:cNvPr id="21" name="Text Box 22"/>
            <p:cNvSpPr txBox="1">
              <a:spLocks noChangeArrowheads="1"/>
            </p:cNvSpPr>
            <p:nvPr/>
          </p:nvSpPr>
          <p:spPr bwMode="auto">
            <a:xfrm>
              <a:off x="3422" y="2400"/>
              <a:ext cx="285"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eaLnBrk="1" hangingPunct="1"/>
              <a:r>
                <a:rPr lang="fr-FR" b="1" dirty="0">
                  <a:solidFill>
                    <a:srgbClr val="0000FF"/>
                  </a:solidFill>
                  <a:sym typeface="Symbol" charset="0"/>
                </a:rPr>
                <a:t></a:t>
              </a:r>
              <a:endParaRPr lang="fr-FR" b="1" dirty="0">
                <a:solidFill>
                  <a:srgbClr val="0000FF"/>
                </a:solidFill>
              </a:endParaRPr>
            </a:p>
          </p:txBody>
        </p:sp>
      </p:grpSp>
      <p:grpSp>
        <p:nvGrpSpPr>
          <p:cNvPr id="22" name="Group 23"/>
          <p:cNvGrpSpPr>
            <a:grpSpLocks/>
          </p:cNvGrpSpPr>
          <p:nvPr/>
        </p:nvGrpSpPr>
        <p:grpSpPr bwMode="auto">
          <a:xfrm>
            <a:off x="5911346" y="4487275"/>
            <a:ext cx="3220650" cy="707698"/>
            <a:chOff x="3670" y="2799"/>
            <a:chExt cx="1850" cy="540"/>
          </a:xfrm>
        </p:grpSpPr>
        <p:sp>
          <p:nvSpPr>
            <p:cNvPr id="23" name="Text Box 24"/>
            <p:cNvSpPr txBox="1">
              <a:spLocks noChangeArrowheads="1"/>
            </p:cNvSpPr>
            <p:nvPr/>
          </p:nvSpPr>
          <p:spPr bwMode="auto">
            <a:xfrm>
              <a:off x="3848" y="2799"/>
              <a:ext cx="1672"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a:solidFill>
                    <a:srgbClr val="0000FF"/>
                  </a:solidFill>
                </a:rPr>
                <a:t>Argument du volume + dépendance</a:t>
              </a:r>
            </a:p>
          </p:txBody>
        </p:sp>
        <p:sp>
          <p:nvSpPr>
            <p:cNvPr id="24" name="Text Box 25"/>
            <p:cNvSpPr txBox="1">
              <a:spLocks noChangeArrowheads="1"/>
            </p:cNvSpPr>
            <p:nvPr/>
          </p:nvSpPr>
          <p:spPr bwMode="auto">
            <a:xfrm>
              <a:off x="3670" y="2949"/>
              <a:ext cx="246"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eaLnBrk="1" hangingPunct="1"/>
              <a:r>
                <a:rPr lang="fr-FR" b="1">
                  <a:solidFill>
                    <a:srgbClr val="0000FF"/>
                  </a:solidFill>
                  <a:sym typeface="Symbol" charset="0"/>
                </a:rPr>
                <a:t></a:t>
              </a:r>
              <a:endParaRPr lang="fr-FR" b="1">
                <a:solidFill>
                  <a:srgbClr val="0000FF"/>
                </a:solidFill>
              </a:endParaRPr>
            </a:p>
          </p:txBody>
        </p:sp>
      </p:grpSp>
      <p:grpSp>
        <p:nvGrpSpPr>
          <p:cNvPr id="25" name="Group 26"/>
          <p:cNvGrpSpPr>
            <a:grpSpLocks/>
          </p:cNvGrpSpPr>
          <p:nvPr/>
        </p:nvGrpSpPr>
        <p:grpSpPr bwMode="auto">
          <a:xfrm>
            <a:off x="5894838" y="5233742"/>
            <a:ext cx="2804663" cy="1015678"/>
            <a:chOff x="3635" y="3298"/>
            <a:chExt cx="1869" cy="775"/>
          </a:xfrm>
        </p:grpSpPr>
        <p:sp>
          <p:nvSpPr>
            <p:cNvPr id="26" name="Text Box 27"/>
            <p:cNvSpPr txBox="1">
              <a:spLocks noChangeArrowheads="1"/>
            </p:cNvSpPr>
            <p:nvPr/>
          </p:nvSpPr>
          <p:spPr bwMode="auto">
            <a:xfrm>
              <a:off x="3872" y="3298"/>
              <a:ext cx="1632" cy="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a:solidFill>
                    <a:srgbClr val="0000FF"/>
                  </a:solidFill>
                </a:rPr>
                <a:t>Pression à </a:t>
              </a:r>
              <a:r>
                <a:rPr lang="fr-FR" sz="2000" dirty="0" smtClean="0">
                  <a:solidFill>
                    <a:srgbClr val="0000FF"/>
                  </a:solidFill>
                </a:rPr>
                <a:t>l’internationalisation du ST</a:t>
              </a:r>
              <a:endParaRPr lang="fr-FR" sz="2000" dirty="0">
                <a:solidFill>
                  <a:srgbClr val="0000FF"/>
                </a:solidFill>
              </a:endParaRPr>
            </a:p>
          </p:txBody>
        </p:sp>
        <p:sp>
          <p:nvSpPr>
            <p:cNvPr id="27" name="Text Box 28"/>
            <p:cNvSpPr txBox="1">
              <a:spLocks noChangeArrowheads="1"/>
            </p:cNvSpPr>
            <p:nvPr/>
          </p:nvSpPr>
          <p:spPr bwMode="auto">
            <a:xfrm>
              <a:off x="3635" y="3557"/>
              <a:ext cx="285"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r" eaLnBrk="1" hangingPunct="1"/>
              <a:r>
                <a:rPr lang="fr-FR" b="1">
                  <a:solidFill>
                    <a:srgbClr val="0000FF"/>
                  </a:solidFill>
                  <a:sym typeface="Symbol" charset="0"/>
                </a:rPr>
                <a:t></a:t>
              </a:r>
              <a:endParaRPr lang="fr-FR" b="1">
                <a:solidFill>
                  <a:srgbClr val="0000FF"/>
                </a:solidFill>
              </a:endParaRPr>
            </a:p>
          </p:txBody>
        </p:sp>
      </p:grpSp>
      <p:sp>
        <p:nvSpPr>
          <p:cNvPr id="28" name="Text Box 4"/>
          <p:cNvSpPr txBox="1">
            <a:spLocks noChangeArrowheads="1"/>
          </p:cNvSpPr>
          <p:nvPr/>
        </p:nvSpPr>
        <p:spPr bwMode="auto">
          <a:xfrm>
            <a:off x="266700" y="3813471"/>
            <a:ext cx="20039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smtClean="0">
                <a:solidFill>
                  <a:srgbClr val="008000"/>
                </a:solidFill>
              </a:rPr>
              <a:t>Flexibilisation</a:t>
            </a:r>
            <a:endParaRPr lang="fr-FR" sz="2000" dirty="0">
              <a:solidFill>
                <a:srgbClr val="008000"/>
              </a:solidFill>
            </a:endParaRPr>
          </a:p>
        </p:txBody>
      </p:sp>
      <p:grpSp>
        <p:nvGrpSpPr>
          <p:cNvPr id="29" name="Group 11"/>
          <p:cNvGrpSpPr>
            <a:grpSpLocks/>
          </p:cNvGrpSpPr>
          <p:nvPr/>
        </p:nvGrpSpPr>
        <p:grpSpPr bwMode="auto">
          <a:xfrm>
            <a:off x="3152475" y="3531924"/>
            <a:ext cx="2464021" cy="1015676"/>
            <a:chOff x="1846" y="2167"/>
            <a:chExt cx="1642" cy="775"/>
          </a:xfrm>
        </p:grpSpPr>
        <p:sp>
          <p:nvSpPr>
            <p:cNvPr id="30" name="Text Box 12"/>
            <p:cNvSpPr txBox="1">
              <a:spLocks noChangeArrowheads="1"/>
            </p:cNvSpPr>
            <p:nvPr/>
          </p:nvSpPr>
          <p:spPr bwMode="auto">
            <a:xfrm>
              <a:off x="2104" y="2167"/>
              <a:ext cx="1384" cy="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smtClean="0">
                  <a:solidFill>
                    <a:srgbClr val="660066"/>
                  </a:solidFill>
                </a:rPr>
                <a:t>réduction de la part des coûts fixes</a:t>
              </a:r>
              <a:endParaRPr lang="fr-FR" sz="2000" dirty="0">
                <a:solidFill>
                  <a:srgbClr val="660066"/>
                </a:solidFill>
              </a:endParaRPr>
            </a:p>
          </p:txBody>
        </p:sp>
        <p:sp>
          <p:nvSpPr>
            <p:cNvPr id="31" name="Text Box 13"/>
            <p:cNvSpPr txBox="1">
              <a:spLocks noChangeArrowheads="1"/>
            </p:cNvSpPr>
            <p:nvPr/>
          </p:nvSpPr>
          <p:spPr bwMode="auto">
            <a:xfrm>
              <a:off x="1846" y="2381"/>
              <a:ext cx="285"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eaLnBrk="1" hangingPunct="1"/>
              <a:r>
                <a:rPr lang="fr-FR" b="1" dirty="0">
                  <a:solidFill>
                    <a:srgbClr val="660066"/>
                  </a:solidFill>
                  <a:sym typeface="Symbol" charset="0"/>
                </a:rPr>
                <a:t></a:t>
              </a:r>
              <a:endParaRPr lang="fr-FR" b="1" dirty="0">
                <a:solidFill>
                  <a:srgbClr val="660066"/>
                </a:solidFill>
              </a:endParaRPr>
            </a:p>
          </p:txBody>
        </p:sp>
      </p:grpSp>
      <p:grpSp>
        <p:nvGrpSpPr>
          <p:cNvPr id="32" name="Group 20"/>
          <p:cNvGrpSpPr>
            <a:grpSpLocks/>
          </p:cNvGrpSpPr>
          <p:nvPr/>
        </p:nvGrpSpPr>
        <p:grpSpPr bwMode="auto">
          <a:xfrm>
            <a:off x="5894838" y="3540072"/>
            <a:ext cx="3020562" cy="707697"/>
            <a:chOff x="3422" y="2254"/>
            <a:chExt cx="1715" cy="540"/>
          </a:xfrm>
        </p:grpSpPr>
        <p:sp>
          <p:nvSpPr>
            <p:cNvPr id="33" name="Text Box 21"/>
            <p:cNvSpPr txBox="1">
              <a:spLocks noChangeArrowheads="1"/>
            </p:cNvSpPr>
            <p:nvPr/>
          </p:nvSpPr>
          <p:spPr bwMode="auto">
            <a:xfrm>
              <a:off x="3769" y="2254"/>
              <a:ext cx="1368"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r>
                <a:rPr lang="fr-FR" sz="2000" dirty="0" smtClean="0">
                  <a:solidFill>
                    <a:srgbClr val="0000FF"/>
                  </a:solidFill>
                </a:rPr>
                <a:t>transfert de la flexibilité vers le ST</a:t>
              </a:r>
              <a:endParaRPr lang="fr-FR" sz="2000" dirty="0">
                <a:solidFill>
                  <a:srgbClr val="0000FF"/>
                </a:solidFill>
              </a:endParaRPr>
            </a:p>
          </p:txBody>
        </p:sp>
        <p:sp>
          <p:nvSpPr>
            <p:cNvPr id="34" name="Text Box 22"/>
            <p:cNvSpPr txBox="1">
              <a:spLocks noChangeArrowheads="1"/>
            </p:cNvSpPr>
            <p:nvPr/>
          </p:nvSpPr>
          <p:spPr bwMode="auto">
            <a:xfrm>
              <a:off x="3422" y="2400"/>
              <a:ext cx="243"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eaLnBrk="1" hangingPunct="1"/>
              <a:r>
                <a:rPr lang="fr-FR" b="1" dirty="0">
                  <a:solidFill>
                    <a:srgbClr val="0000FF"/>
                  </a:solidFill>
                  <a:sym typeface="Symbol" charset="0"/>
                </a:rPr>
                <a:t></a:t>
              </a:r>
              <a:endParaRPr lang="fr-FR" b="1" dirty="0">
                <a:solidFill>
                  <a:srgbClr val="0000FF"/>
                </a:solidFill>
              </a:endParaRPr>
            </a:p>
          </p:txBody>
        </p:sp>
      </p:grpSp>
    </p:spTree>
    <p:extLst>
      <p:ext uri="{BB962C8B-B14F-4D97-AF65-F5344CB8AC3E}">
        <p14:creationId xmlns:p14="http://schemas.microsoft.com/office/powerpoint/2010/main" xmlns="" val="20573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0-#ppt_w/2"/>
                                          </p:val>
                                        </p:tav>
                                        <p:tav tm="100000">
                                          <p:val>
                                            <p:strVal val="#ppt_x"/>
                                          </p:val>
                                        </p:tav>
                                      </p:tavLst>
                                    </p:anim>
                                    <p:anim calcmode="lin" valueType="num">
                                      <p:cBhvr additive="base">
                                        <p:cTn id="8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ppt_x"/>
                                          </p:val>
                                        </p:tav>
                                        <p:tav tm="100000">
                                          <p:val>
                                            <p:strVal val="#ppt_x"/>
                                          </p:val>
                                        </p:tav>
                                      </p:tavLst>
                                    </p:anim>
                                    <p:anim calcmode="lin" valueType="num">
                                      <p:cBhvr additive="base">
                                        <p:cTn id="9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nimBg="1" autoUpdateAnimBg="0"/>
      <p:bldP spid="8" grpId="0" animBg="1" autoUpdateAnimBg="0"/>
      <p:bldP spid="9" grpId="0" animBg="1" autoUpdateAnimBg="0"/>
      <p:bldP spid="2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1174" y="369794"/>
            <a:ext cx="7556313" cy="1116106"/>
          </a:xfrm>
        </p:spPr>
        <p:txBody>
          <a:bodyPr/>
          <a:lstStyle/>
          <a:p>
            <a:r>
              <a:rPr lang="fr-FR" dirty="0" smtClean="0"/>
              <a:t>Le rôle majeur </a:t>
            </a:r>
            <a:r>
              <a:rPr lang="fr-FR" dirty="0"/>
              <a:t>des </a:t>
            </a:r>
            <a:r>
              <a:rPr lang="fr-FR" dirty="0" smtClean="0"/>
              <a:t>services achats des donneurs d’ordres</a:t>
            </a:r>
            <a:endParaRPr lang="fr-FR" dirty="0"/>
          </a:p>
        </p:txBody>
      </p:sp>
      <p:graphicFrame>
        <p:nvGraphicFramePr>
          <p:cNvPr id="4" name="Group 3"/>
          <p:cNvGraphicFramePr>
            <a:graphicFrameLocks noGrp="1"/>
          </p:cNvGraphicFramePr>
          <p:nvPr>
            <p:extLst>
              <p:ext uri="{D42A27DB-BD31-4B8C-83A1-F6EECF244321}">
                <p14:modId xmlns:p14="http://schemas.microsoft.com/office/powerpoint/2010/main" xmlns="" val="220016804"/>
              </p:ext>
            </p:extLst>
          </p:nvPr>
        </p:nvGraphicFramePr>
        <p:xfrm>
          <a:off x="1" y="2994025"/>
          <a:ext cx="8255000" cy="654050"/>
        </p:xfrm>
        <a:graphic>
          <a:graphicData uri="http://schemas.openxmlformats.org/drawingml/2006/table">
            <a:tbl>
              <a:tblPr/>
              <a:tblGrid>
                <a:gridCol w="3708637"/>
                <a:gridCol w="925272"/>
                <a:gridCol w="3621091"/>
              </a:tblGrid>
              <a:tr h="654050">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pitchFamily="18" charset="2"/>
                        <a:buNone/>
                        <a:tabLst/>
                      </a:pPr>
                      <a:r>
                        <a:rPr kumimoji="0" lang="fr-FR" sz="2000" b="1" i="0" u="none" strike="noStrike" cap="none" normalizeH="0" baseline="0" dirty="0" smtClean="0">
                          <a:ln>
                            <a:noFill/>
                          </a:ln>
                          <a:solidFill>
                            <a:srgbClr val="134F8F"/>
                          </a:solidFill>
                          <a:effectLst/>
                          <a:latin typeface="Arial" charset="0"/>
                        </a:rPr>
                        <a:t>connaissances techniques</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pitchFamily="18" charset="2"/>
                        <a:buNone/>
                        <a:tabLst/>
                      </a:pPr>
                      <a:r>
                        <a:rPr kumimoji="0" lang="fr-FR" sz="2000" b="1" i="0" u="none" strike="noStrike" cap="none" normalizeH="0" baseline="0" dirty="0" smtClean="0">
                          <a:ln>
                            <a:noFill/>
                          </a:ln>
                          <a:solidFill>
                            <a:srgbClr val="FF0000"/>
                          </a:solidFill>
                          <a:effectLst/>
                          <a:latin typeface="Arial" charset="0"/>
                          <a:sym typeface="Symbol" pitchFamily="18" charset="2"/>
                        </a:rPr>
                        <a:t></a:t>
                      </a:r>
                      <a:endParaRPr kumimoji="0" lang="fr-FR" sz="20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pitchFamily="18" charset="2"/>
                        <a:buNone/>
                        <a:tabLst/>
                      </a:pPr>
                      <a:r>
                        <a:rPr kumimoji="0" lang="fr-FR" sz="2000" b="1" i="0" u="none" strike="noStrike" cap="none" normalizeH="0" baseline="0" dirty="0" smtClean="0">
                          <a:ln>
                            <a:noFill/>
                          </a:ln>
                          <a:solidFill>
                            <a:srgbClr val="FF0000"/>
                          </a:solidFill>
                          <a:effectLst/>
                          <a:latin typeface="Arial" charset="0"/>
                        </a:rPr>
                        <a:t>dispositifs de sanctions</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Text Box 13"/>
          <p:cNvSpPr txBox="1">
            <a:spLocks noChangeArrowheads="1"/>
          </p:cNvSpPr>
          <p:nvPr/>
        </p:nvSpPr>
        <p:spPr bwMode="auto">
          <a:xfrm>
            <a:off x="3109913" y="5400675"/>
            <a:ext cx="4768850" cy="67151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r" eaLnBrk="1" hangingPunct="1">
              <a:spcBef>
                <a:spcPct val="0"/>
              </a:spcBef>
            </a:pPr>
            <a:r>
              <a:rPr lang="fr-FR" sz="2000" b="1" dirty="0">
                <a:solidFill>
                  <a:srgbClr val="009ADB"/>
                </a:solidFill>
                <a:effectLst>
                  <a:outerShdw blurRad="38100" dist="38100" dir="2700000" algn="tl">
                    <a:srgbClr val="DDDDDD"/>
                  </a:outerShdw>
                </a:effectLst>
              </a:rPr>
              <a:t>+ système de primes</a:t>
            </a:r>
            <a:r>
              <a:rPr lang="fr-FR" b="1" dirty="0">
                <a:solidFill>
                  <a:srgbClr val="009ADB"/>
                </a:solidFill>
                <a:effectLst>
                  <a:outerShdw blurRad="38100" dist="38100" dir="2700000" algn="tl">
                    <a:srgbClr val="DDDDDD"/>
                  </a:outerShdw>
                </a:effectLst>
              </a:rPr>
              <a:t> (/ baisse des prix </a:t>
            </a:r>
          </a:p>
          <a:p>
            <a:pPr algn="r" eaLnBrk="1" hangingPunct="1">
              <a:spcBef>
                <a:spcPct val="0"/>
              </a:spcBef>
            </a:pPr>
            <a:r>
              <a:rPr lang="fr-FR" b="1" dirty="0">
                <a:solidFill>
                  <a:srgbClr val="009ADB"/>
                </a:solidFill>
                <a:effectLst>
                  <a:outerShdw blurRad="38100" dist="38100" dir="2700000" algn="tl">
                    <a:srgbClr val="DDDDDD"/>
                  </a:outerShdw>
                </a:effectLst>
              </a:rPr>
              <a:t>et taux d’approvisionnements bas coûts)</a:t>
            </a:r>
            <a:endParaRPr lang="fr-FR" sz="2000" b="1" dirty="0">
              <a:solidFill>
                <a:srgbClr val="009ADB"/>
              </a:solidFill>
              <a:effectLst>
                <a:outerShdw blurRad="38100" dist="38100" dir="2700000" algn="tl">
                  <a:srgbClr val="DDDDDD"/>
                </a:outerShdw>
              </a:effectLst>
            </a:endParaRPr>
          </a:p>
        </p:txBody>
      </p:sp>
      <p:graphicFrame>
        <p:nvGraphicFramePr>
          <p:cNvPr id="6" name="Group 14"/>
          <p:cNvGraphicFramePr>
            <a:graphicFrameLocks noGrp="1"/>
          </p:cNvGraphicFramePr>
          <p:nvPr>
            <p:extLst>
              <p:ext uri="{D42A27DB-BD31-4B8C-83A1-F6EECF244321}">
                <p14:modId xmlns:p14="http://schemas.microsoft.com/office/powerpoint/2010/main" xmlns="" val="3096881431"/>
              </p:ext>
            </p:extLst>
          </p:nvPr>
        </p:nvGraphicFramePr>
        <p:xfrm>
          <a:off x="1" y="2316163"/>
          <a:ext cx="8255000" cy="652462"/>
        </p:xfrm>
        <a:graphic>
          <a:graphicData uri="http://schemas.openxmlformats.org/drawingml/2006/table">
            <a:tbl>
              <a:tblPr/>
              <a:tblGrid>
                <a:gridCol w="3708637"/>
                <a:gridCol w="925272"/>
                <a:gridCol w="3621091"/>
              </a:tblGrid>
              <a:tr h="652462">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pitchFamily="18" charset="2"/>
                        <a:buNone/>
                        <a:tabLst/>
                      </a:pPr>
                      <a:r>
                        <a:rPr kumimoji="0" lang="fr-FR" sz="2000" b="1" i="0" u="none" strike="noStrike" cap="none" normalizeH="0" baseline="0" dirty="0" smtClean="0">
                          <a:ln>
                            <a:noFill/>
                          </a:ln>
                          <a:solidFill>
                            <a:srgbClr val="134F8F"/>
                          </a:solidFill>
                          <a:effectLst/>
                          <a:latin typeface="Arial" charset="0"/>
                        </a:rPr>
                        <a:t>relation de confiance</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pitchFamily="18" charset="2"/>
                        <a:buNone/>
                        <a:tabLst/>
                      </a:pPr>
                      <a:r>
                        <a:rPr kumimoji="0" lang="fr-FR" sz="2000" b="1" i="0" u="none" strike="noStrike" cap="none" normalizeH="0" baseline="0" dirty="0" smtClean="0">
                          <a:ln>
                            <a:noFill/>
                          </a:ln>
                          <a:solidFill>
                            <a:srgbClr val="FF0000"/>
                          </a:solidFill>
                          <a:effectLst/>
                          <a:latin typeface="Arial" charset="0"/>
                          <a:sym typeface="Symbol" pitchFamily="18" charset="2"/>
                        </a:rPr>
                        <a:t></a:t>
                      </a:r>
                      <a:endParaRPr kumimoji="0" lang="fr-FR" sz="20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pitchFamily="18" charset="2"/>
                        <a:buNone/>
                        <a:tabLst/>
                      </a:pPr>
                      <a:r>
                        <a:rPr kumimoji="0" lang="fr-FR" sz="2000" b="1" i="0" u="none" strike="noStrike" cap="none" normalizeH="0" baseline="0" dirty="0" smtClean="0">
                          <a:ln>
                            <a:noFill/>
                          </a:ln>
                          <a:solidFill>
                            <a:srgbClr val="FF0000"/>
                          </a:solidFill>
                          <a:effectLst/>
                          <a:latin typeface="Arial" charset="0"/>
                        </a:rPr>
                        <a:t>contractualisation</a:t>
                      </a:r>
                    </a:p>
                  </a:txBody>
                  <a:tcPr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7" name="Group 24"/>
          <p:cNvGraphicFramePr>
            <a:graphicFrameLocks noGrp="1"/>
          </p:cNvGraphicFramePr>
          <p:nvPr>
            <p:extLst>
              <p:ext uri="{D42A27DB-BD31-4B8C-83A1-F6EECF244321}">
                <p14:modId xmlns:p14="http://schemas.microsoft.com/office/powerpoint/2010/main" xmlns="" val="2381937686"/>
              </p:ext>
            </p:extLst>
          </p:nvPr>
        </p:nvGraphicFramePr>
        <p:xfrm>
          <a:off x="1" y="4483100"/>
          <a:ext cx="8255000" cy="684213"/>
        </p:xfrm>
        <a:graphic>
          <a:graphicData uri="http://schemas.openxmlformats.org/drawingml/2006/table">
            <a:tbl>
              <a:tblPr/>
              <a:tblGrid>
                <a:gridCol w="3708637"/>
                <a:gridCol w="925272"/>
                <a:gridCol w="3621091"/>
              </a:tblGrid>
              <a:tr h="684213">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charset="0"/>
                        <a:buNone/>
                        <a:tabLst/>
                      </a:pPr>
                      <a:r>
                        <a:rPr kumimoji="0" lang="fr-FR" sz="2000" b="1" i="0" u="none" strike="noStrike" cap="none" normalizeH="0" baseline="0" dirty="0">
                          <a:ln>
                            <a:noFill/>
                          </a:ln>
                          <a:solidFill>
                            <a:srgbClr val="134F8F"/>
                          </a:solidFill>
                          <a:effectLst/>
                          <a:latin typeface="Arial" charset="0"/>
                          <a:ea typeface="ＭＳ Ｐゴシック" charset="0"/>
                        </a:rPr>
                        <a:t>approvisionnement local</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charset="0"/>
                        <a:buNone/>
                        <a:tabLst/>
                      </a:pPr>
                      <a:r>
                        <a:rPr kumimoji="0" lang="fr-FR" sz="2000" b="1" i="0" u="none" strike="noStrike" cap="none" normalizeH="0" baseline="0" dirty="0">
                          <a:ln>
                            <a:noFill/>
                          </a:ln>
                          <a:solidFill>
                            <a:srgbClr val="FF0000"/>
                          </a:solidFill>
                          <a:effectLst/>
                          <a:latin typeface="Arial" charset="0"/>
                          <a:ea typeface="ＭＳ Ｐゴシック" charset="0"/>
                          <a:sym typeface="Symbol" charset="0"/>
                        </a:rPr>
                        <a:t></a:t>
                      </a:r>
                      <a:endParaRPr kumimoji="0" lang="fr-FR" sz="2000" b="1" i="0" u="none" strike="noStrike" cap="none" normalizeH="0" baseline="0" dirty="0">
                        <a:ln>
                          <a:noFill/>
                        </a:ln>
                        <a:solidFill>
                          <a:srgbClr val="FF0000"/>
                        </a:solidFill>
                        <a:effectLst/>
                        <a:latin typeface="Arial"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charset="0"/>
                        <a:buNone/>
                        <a:tabLst/>
                      </a:pPr>
                      <a:r>
                        <a:rPr kumimoji="0" lang="fr-FR" sz="2000" b="1" i="0" u="none" strike="noStrike" cap="none" normalizeH="0" baseline="0" dirty="0">
                          <a:ln>
                            <a:noFill/>
                          </a:ln>
                          <a:solidFill>
                            <a:srgbClr val="FF0000"/>
                          </a:solidFill>
                          <a:effectLst/>
                          <a:latin typeface="Arial" charset="0"/>
                          <a:ea typeface="ＭＳ Ｐゴシック" charset="0"/>
                        </a:rPr>
                        <a:t>« </a:t>
                      </a:r>
                      <a:r>
                        <a:rPr kumimoji="0" lang="fr-FR" sz="2000" b="1" i="0" u="none" strike="noStrike" cap="none" normalizeH="0" baseline="0" dirty="0" err="1">
                          <a:ln>
                            <a:noFill/>
                          </a:ln>
                          <a:solidFill>
                            <a:srgbClr val="FF0000"/>
                          </a:solidFill>
                          <a:effectLst/>
                          <a:latin typeface="Arial" charset="0"/>
                          <a:ea typeface="ＭＳ Ｐゴシック" charset="0"/>
                        </a:rPr>
                        <a:t>sourcing</a:t>
                      </a:r>
                      <a:r>
                        <a:rPr kumimoji="0" lang="fr-FR" sz="2000" b="1" i="0" u="none" strike="noStrike" cap="none" normalizeH="0" baseline="0" dirty="0">
                          <a:ln>
                            <a:noFill/>
                          </a:ln>
                          <a:solidFill>
                            <a:srgbClr val="FF0000"/>
                          </a:solidFill>
                          <a:effectLst/>
                          <a:latin typeface="Arial" charset="0"/>
                          <a:ea typeface="ＭＳ Ｐゴシック" charset="0"/>
                        </a:rPr>
                        <a:t> » international</a:t>
                      </a: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8" name="Group 34"/>
          <p:cNvGraphicFramePr>
            <a:graphicFrameLocks noGrp="1"/>
          </p:cNvGraphicFramePr>
          <p:nvPr>
            <p:extLst>
              <p:ext uri="{D42A27DB-BD31-4B8C-83A1-F6EECF244321}">
                <p14:modId xmlns:p14="http://schemas.microsoft.com/office/powerpoint/2010/main" xmlns="" val="3169035056"/>
              </p:ext>
            </p:extLst>
          </p:nvPr>
        </p:nvGraphicFramePr>
        <p:xfrm>
          <a:off x="1" y="3759200"/>
          <a:ext cx="8255000" cy="701040"/>
        </p:xfrm>
        <a:graphic>
          <a:graphicData uri="http://schemas.openxmlformats.org/drawingml/2006/table">
            <a:tbl>
              <a:tblPr/>
              <a:tblGrid>
                <a:gridCol w="3708637"/>
                <a:gridCol w="925272"/>
                <a:gridCol w="3621091"/>
              </a:tblGrid>
              <a:tr h="598488">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charset="0"/>
                        <a:buNone/>
                        <a:tabLst/>
                      </a:pPr>
                      <a:r>
                        <a:rPr kumimoji="0" lang="fr-FR" sz="2000" b="1" i="0" u="none" strike="noStrike" cap="none" normalizeH="0" baseline="0" dirty="0">
                          <a:ln>
                            <a:noFill/>
                          </a:ln>
                          <a:solidFill>
                            <a:srgbClr val="134F8F"/>
                          </a:solidFill>
                          <a:effectLst/>
                          <a:latin typeface="Arial" charset="0"/>
                          <a:ea typeface="ＭＳ Ｐゴシック" charset="0"/>
                        </a:rPr>
                        <a:t>négociation</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charset="0"/>
                        <a:buNone/>
                        <a:tabLst/>
                      </a:pPr>
                      <a:r>
                        <a:rPr kumimoji="0" lang="fr-FR" sz="2000" b="1" i="0" u="none" strike="noStrike" cap="none" normalizeH="0" baseline="0" dirty="0">
                          <a:ln>
                            <a:noFill/>
                          </a:ln>
                          <a:solidFill>
                            <a:srgbClr val="FF0000"/>
                          </a:solidFill>
                          <a:effectLst/>
                          <a:latin typeface="Arial" charset="0"/>
                          <a:ea typeface="ＭＳ Ｐゴシック" charset="0"/>
                          <a:sym typeface="Symbol" charset="0"/>
                        </a:rPr>
                        <a:t></a:t>
                      </a:r>
                      <a:endParaRPr kumimoji="0" lang="fr-FR" sz="2000" b="1" i="0" u="none" strike="noStrike" cap="none" normalizeH="0" baseline="0" dirty="0">
                        <a:ln>
                          <a:noFill/>
                        </a:ln>
                        <a:solidFill>
                          <a:srgbClr val="FF0000"/>
                        </a:solidFill>
                        <a:effectLst/>
                        <a:latin typeface="Arial" charset="0"/>
                        <a:ea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134F8F"/>
                        </a:buClr>
                        <a:buSzTx/>
                        <a:buFont typeface="Webdings" charset="0"/>
                        <a:buNone/>
                        <a:tabLst/>
                      </a:pPr>
                      <a:r>
                        <a:rPr kumimoji="0" lang="fr-FR" sz="2000" b="1" i="0" u="none" strike="noStrike" cap="none" normalizeH="0" baseline="0" dirty="0">
                          <a:ln>
                            <a:noFill/>
                          </a:ln>
                          <a:solidFill>
                            <a:srgbClr val="FF0000"/>
                          </a:solidFill>
                          <a:effectLst/>
                          <a:latin typeface="Arial" charset="0"/>
                          <a:ea typeface="ＭＳ Ｐゴシック" charset="0"/>
                        </a:rPr>
                        <a:t>méthodes d’obtention               de baisse de prix</a:t>
                      </a:r>
                    </a:p>
                  </a:txBody>
                  <a:tcPr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xmlns="" val="24331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modèle partenarial : un intérêt bien compris des donneurs </a:t>
            </a:r>
            <a:r>
              <a:rPr lang="fr-FR" dirty="0" smtClean="0"/>
              <a:t>d’ordres </a:t>
            </a:r>
            <a:r>
              <a:rPr lang="fr-FR" dirty="0"/>
              <a:t>?</a:t>
            </a:r>
          </a:p>
        </p:txBody>
      </p:sp>
      <p:grpSp>
        <p:nvGrpSpPr>
          <p:cNvPr id="28" name="Group 1027"/>
          <p:cNvGrpSpPr>
            <a:grpSpLocks/>
          </p:cNvGrpSpPr>
          <p:nvPr/>
        </p:nvGrpSpPr>
        <p:grpSpPr bwMode="auto">
          <a:xfrm>
            <a:off x="497493" y="1552575"/>
            <a:ext cx="8404226" cy="4683123"/>
            <a:chOff x="584" y="1271"/>
            <a:chExt cx="5294" cy="2950"/>
          </a:xfrm>
        </p:grpSpPr>
        <p:grpSp>
          <p:nvGrpSpPr>
            <p:cNvPr id="29" name="Group 1028"/>
            <p:cNvGrpSpPr>
              <a:grpSpLocks/>
            </p:cNvGrpSpPr>
            <p:nvPr/>
          </p:nvGrpSpPr>
          <p:grpSpPr bwMode="auto">
            <a:xfrm>
              <a:off x="584" y="1528"/>
              <a:ext cx="4526" cy="2664"/>
              <a:chOff x="1012" y="1376"/>
              <a:chExt cx="3365" cy="2504"/>
            </a:xfrm>
          </p:grpSpPr>
          <p:sp>
            <p:nvSpPr>
              <p:cNvPr id="36" name="Line 1029"/>
              <p:cNvSpPr>
                <a:spLocks noChangeShapeType="1"/>
              </p:cNvSpPr>
              <p:nvPr/>
            </p:nvSpPr>
            <p:spPr bwMode="auto">
              <a:xfrm>
                <a:off x="2716" y="1376"/>
                <a:ext cx="0" cy="2504"/>
              </a:xfrm>
              <a:prstGeom prst="line">
                <a:avLst/>
              </a:prstGeom>
              <a:noFill/>
              <a:ln w="25400">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sp>
            <p:nvSpPr>
              <p:cNvPr id="37" name="Line 1030"/>
              <p:cNvSpPr>
                <a:spLocks noChangeShapeType="1"/>
              </p:cNvSpPr>
              <p:nvPr/>
            </p:nvSpPr>
            <p:spPr bwMode="auto">
              <a:xfrm rot="5400000" flipV="1">
                <a:off x="2691" y="973"/>
                <a:ext cx="7" cy="3365"/>
              </a:xfrm>
              <a:prstGeom prst="line">
                <a:avLst/>
              </a:prstGeom>
              <a:noFill/>
              <a:ln w="25400">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txBody>
              <a:bodyPr wrap="square">
                <a:spAutoFit/>
              </a:bodyPr>
              <a:lstStyle/>
              <a:p>
                <a:endParaRPr lang="fr-FR"/>
              </a:p>
            </p:txBody>
          </p:sp>
        </p:grpSp>
        <p:sp>
          <p:nvSpPr>
            <p:cNvPr id="30" name="Text Box 1031"/>
            <p:cNvSpPr txBox="1">
              <a:spLocks noChangeArrowheads="1"/>
            </p:cNvSpPr>
            <p:nvPr/>
          </p:nvSpPr>
          <p:spPr bwMode="auto">
            <a:xfrm>
              <a:off x="2980" y="1526"/>
              <a:ext cx="934" cy="209"/>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sz="2000" b="1" i="1" dirty="0">
                  <a:solidFill>
                    <a:schemeClr val="accent2"/>
                  </a:solidFill>
                  <a:latin typeface="Calibri"/>
                  <a:cs typeface="Calibri"/>
                </a:rPr>
                <a:t>gagnant</a:t>
              </a:r>
            </a:p>
          </p:txBody>
        </p:sp>
        <p:sp>
          <p:nvSpPr>
            <p:cNvPr id="31" name="Text Box 1032"/>
            <p:cNvSpPr txBox="1">
              <a:spLocks noChangeArrowheads="1"/>
            </p:cNvSpPr>
            <p:nvPr/>
          </p:nvSpPr>
          <p:spPr bwMode="auto">
            <a:xfrm>
              <a:off x="4319" y="2936"/>
              <a:ext cx="934" cy="209"/>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sz="2000" b="1" i="1" dirty="0">
                  <a:solidFill>
                    <a:schemeClr val="accent2"/>
                  </a:solidFill>
                  <a:latin typeface="Calibri"/>
                  <a:cs typeface="Calibri"/>
                </a:rPr>
                <a:t>gagnant</a:t>
              </a:r>
            </a:p>
          </p:txBody>
        </p:sp>
        <p:sp>
          <p:nvSpPr>
            <p:cNvPr id="32" name="Text Box 1033"/>
            <p:cNvSpPr txBox="1">
              <a:spLocks noChangeArrowheads="1"/>
            </p:cNvSpPr>
            <p:nvPr/>
          </p:nvSpPr>
          <p:spPr bwMode="auto">
            <a:xfrm>
              <a:off x="584" y="2954"/>
              <a:ext cx="934" cy="209"/>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sz="2000" b="1" i="1" dirty="0">
                  <a:solidFill>
                    <a:schemeClr val="accent2"/>
                  </a:solidFill>
                  <a:latin typeface="Calibri"/>
                  <a:cs typeface="Calibri"/>
                </a:rPr>
                <a:t>perdant</a:t>
              </a:r>
            </a:p>
          </p:txBody>
        </p:sp>
        <p:sp>
          <p:nvSpPr>
            <p:cNvPr id="33" name="Text Box 1034"/>
            <p:cNvSpPr txBox="1">
              <a:spLocks noChangeArrowheads="1"/>
            </p:cNvSpPr>
            <p:nvPr/>
          </p:nvSpPr>
          <p:spPr bwMode="auto">
            <a:xfrm>
              <a:off x="2993" y="4012"/>
              <a:ext cx="934" cy="209"/>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sz="2000" b="1" i="1" dirty="0">
                  <a:solidFill>
                    <a:schemeClr val="accent2"/>
                  </a:solidFill>
                  <a:latin typeface="Calibri"/>
                  <a:cs typeface="Calibri"/>
                </a:rPr>
                <a:t>perdant</a:t>
              </a:r>
            </a:p>
          </p:txBody>
        </p:sp>
        <p:sp>
          <p:nvSpPr>
            <p:cNvPr id="34" name="Text Box 1035"/>
            <p:cNvSpPr txBox="1">
              <a:spLocks noChangeArrowheads="1"/>
            </p:cNvSpPr>
            <p:nvPr/>
          </p:nvSpPr>
          <p:spPr bwMode="auto">
            <a:xfrm>
              <a:off x="2033" y="1271"/>
              <a:ext cx="1685" cy="252"/>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sz="2400" b="1" dirty="0">
                  <a:solidFill>
                    <a:srgbClr val="0000FF"/>
                  </a:solidFill>
                  <a:latin typeface="Calibri"/>
                  <a:cs typeface="Calibri"/>
                </a:rPr>
                <a:t>Donneur </a:t>
              </a:r>
              <a:r>
                <a:rPr lang="fr-FR" sz="2400" b="1" dirty="0" smtClean="0">
                  <a:solidFill>
                    <a:srgbClr val="0000FF"/>
                  </a:solidFill>
                  <a:latin typeface="Calibri"/>
                  <a:cs typeface="Calibri"/>
                </a:rPr>
                <a:t>d’ordres</a:t>
              </a:r>
              <a:endParaRPr lang="fr-FR" sz="2400" b="1" dirty="0">
                <a:solidFill>
                  <a:srgbClr val="0000FF"/>
                </a:solidFill>
                <a:latin typeface="Calibri"/>
                <a:cs typeface="Calibri"/>
              </a:endParaRPr>
            </a:p>
          </p:txBody>
        </p:sp>
        <p:sp>
          <p:nvSpPr>
            <p:cNvPr id="35" name="Text Box 1036"/>
            <p:cNvSpPr txBox="1">
              <a:spLocks noChangeArrowheads="1"/>
            </p:cNvSpPr>
            <p:nvPr/>
          </p:nvSpPr>
          <p:spPr bwMode="auto">
            <a:xfrm>
              <a:off x="5177" y="2677"/>
              <a:ext cx="701" cy="470"/>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sz="2400" b="1" dirty="0">
                  <a:solidFill>
                    <a:srgbClr val="0000FF"/>
                  </a:solidFill>
                  <a:latin typeface="Calibri"/>
                  <a:cs typeface="Calibri"/>
                </a:rPr>
                <a:t>Sous</a:t>
              </a:r>
              <a:r>
                <a:rPr lang="fr-FR" sz="2400" b="1" dirty="0" smtClean="0">
                  <a:solidFill>
                    <a:srgbClr val="0000FF"/>
                  </a:solidFill>
                  <a:latin typeface="Calibri"/>
                  <a:cs typeface="Calibri"/>
                </a:rPr>
                <a:t>-</a:t>
              </a:r>
            </a:p>
            <a:p>
              <a:pPr>
                <a:spcBef>
                  <a:spcPct val="0"/>
                </a:spcBef>
              </a:pPr>
              <a:r>
                <a:rPr lang="fr-FR" sz="2400" b="1" dirty="0" smtClean="0">
                  <a:solidFill>
                    <a:srgbClr val="0000FF"/>
                  </a:solidFill>
                  <a:latin typeface="Calibri"/>
                  <a:cs typeface="Calibri"/>
                </a:rPr>
                <a:t>traitant</a:t>
              </a:r>
              <a:endParaRPr lang="fr-FR" sz="2400" b="1" dirty="0">
                <a:solidFill>
                  <a:srgbClr val="0000FF"/>
                </a:solidFill>
                <a:latin typeface="Calibri"/>
                <a:cs typeface="Calibri"/>
              </a:endParaRPr>
            </a:p>
          </p:txBody>
        </p:sp>
      </p:grpSp>
      <p:sp>
        <p:nvSpPr>
          <p:cNvPr id="38" name="Text Box 1037"/>
          <p:cNvSpPr txBox="1">
            <a:spLocks noChangeArrowheads="1"/>
          </p:cNvSpPr>
          <p:nvPr/>
        </p:nvSpPr>
        <p:spPr bwMode="auto">
          <a:xfrm>
            <a:off x="762605" y="2420939"/>
            <a:ext cx="3055145" cy="903287"/>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sz="2000" b="1" i="1" u="sng" dirty="0">
                <a:solidFill>
                  <a:srgbClr val="FF0000"/>
                </a:solidFill>
                <a:latin typeface="Calibri"/>
                <a:cs typeface="Calibri"/>
              </a:rPr>
              <a:t>Modèle </a:t>
            </a:r>
            <a:r>
              <a:rPr lang="fr-FR" sz="2000" b="1" i="1" u="sng" dirty="0" smtClean="0">
                <a:solidFill>
                  <a:srgbClr val="FF0000"/>
                </a:solidFill>
                <a:latin typeface="Calibri"/>
                <a:cs typeface="Calibri"/>
              </a:rPr>
              <a:t>dominant/dominé</a:t>
            </a:r>
            <a:r>
              <a:rPr lang="fr-FR" sz="2000" b="1" i="1" dirty="0" smtClean="0">
                <a:solidFill>
                  <a:srgbClr val="FF0000"/>
                </a:solidFill>
                <a:latin typeface="Calibri"/>
                <a:cs typeface="Calibri"/>
              </a:rPr>
              <a:t> </a:t>
            </a:r>
            <a:r>
              <a:rPr lang="fr-FR" sz="2000" b="1" i="1" dirty="0">
                <a:solidFill>
                  <a:srgbClr val="FF0000"/>
                </a:solidFill>
                <a:latin typeface="Calibri"/>
                <a:cs typeface="Calibri"/>
              </a:rPr>
              <a:t>:</a:t>
            </a:r>
          </a:p>
          <a:p>
            <a:pPr>
              <a:spcBef>
                <a:spcPct val="0"/>
              </a:spcBef>
              <a:buFontTx/>
              <a:buChar char="-"/>
            </a:pPr>
            <a:r>
              <a:rPr lang="fr-FR" sz="2000" b="1" i="1" dirty="0">
                <a:solidFill>
                  <a:srgbClr val="FF0000"/>
                </a:solidFill>
                <a:latin typeface="Calibri"/>
                <a:cs typeface="Calibri"/>
              </a:rPr>
              <a:t> baisse de prix</a:t>
            </a:r>
          </a:p>
          <a:p>
            <a:pPr>
              <a:spcBef>
                <a:spcPct val="0"/>
              </a:spcBef>
              <a:buFontTx/>
              <a:buChar char="-"/>
            </a:pPr>
            <a:r>
              <a:rPr lang="fr-FR" sz="2000" b="1" i="1" dirty="0">
                <a:solidFill>
                  <a:srgbClr val="FF0000"/>
                </a:solidFill>
                <a:latin typeface="Calibri"/>
                <a:cs typeface="Calibri"/>
              </a:rPr>
              <a:t> hausse des exigences</a:t>
            </a:r>
          </a:p>
        </p:txBody>
      </p:sp>
      <p:sp>
        <p:nvSpPr>
          <p:cNvPr id="39" name="Text Box 1038"/>
          <p:cNvSpPr txBox="1">
            <a:spLocks noChangeArrowheads="1"/>
          </p:cNvSpPr>
          <p:nvPr/>
        </p:nvSpPr>
        <p:spPr bwMode="auto">
          <a:xfrm>
            <a:off x="4808350" y="2420939"/>
            <a:ext cx="2981325" cy="903287"/>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sz="2000" b="1" i="1" u="sng" dirty="0">
                <a:solidFill>
                  <a:srgbClr val="3366FF"/>
                </a:solidFill>
                <a:latin typeface="Calibri"/>
                <a:cs typeface="Calibri"/>
              </a:rPr>
              <a:t>Modèle partenarial</a:t>
            </a:r>
            <a:r>
              <a:rPr lang="fr-FR" sz="2000" b="1" i="1" dirty="0">
                <a:solidFill>
                  <a:srgbClr val="3366FF"/>
                </a:solidFill>
                <a:latin typeface="Calibri"/>
                <a:cs typeface="Calibri"/>
              </a:rPr>
              <a:t> :</a:t>
            </a:r>
          </a:p>
          <a:p>
            <a:pPr>
              <a:spcBef>
                <a:spcPct val="0"/>
              </a:spcBef>
              <a:buFontTx/>
              <a:buChar char="-"/>
            </a:pPr>
            <a:r>
              <a:rPr lang="fr-FR" sz="2000" b="1" i="1" dirty="0">
                <a:solidFill>
                  <a:srgbClr val="3366FF"/>
                </a:solidFill>
                <a:latin typeface="Calibri"/>
                <a:cs typeface="Calibri"/>
              </a:rPr>
              <a:t> amélioration conjointe</a:t>
            </a:r>
          </a:p>
          <a:p>
            <a:pPr>
              <a:spcBef>
                <a:spcPct val="0"/>
              </a:spcBef>
              <a:buFontTx/>
              <a:buChar char="-"/>
            </a:pPr>
            <a:r>
              <a:rPr lang="fr-FR" sz="2000" b="1" i="1" dirty="0">
                <a:solidFill>
                  <a:srgbClr val="3366FF"/>
                </a:solidFill>
                <a:latin typeface="Calibri"/>
                <a:cs typeface="Calibri"/>
              </a:rPr>
              <a:t> partage des gains</a:t>
            </a:r>
          </a:p>
        </p:txBody>
      </p:sp>
      <p:grpSp>
        <p:nvGrpSpPr>
          <p:cNvPr id="40" name="Group 1039"/>
          <p:cNvGrpSpPr>
            <a:grpSpLocks/>
          </p:cNvGrpSpPr>
          <p:nvPr/>
        </p:nvGrpSpPr>
        <p:grpSpPr bwMode="auto">
          <a:xfrm>
            <a:off x="1544450" y="3425824"/>
            <a:ext cx="2028825" cy="2209799"/>
            <a:chOff x="1095" y="2403"/>
            <a:chExt cx="1278" cy="1392"/>
          </a:xfrm>
        </p:grpSpPr>
        <p:sp>
          <p:nvSpPr>
            <p:cNvPr id="41" name="Text Box 1040"/>
            <p:cNvSpPr txBox="1">
              <a:spLocks noChangeArrowheads="1"/>
            </p:cNvSpPr>
            <p:nvPr/>
          </p:nvSpPr>
          <p:spPr bwMode="auto">
            <a:xfrm>
              <a:off x="1095" y="3170"/>
              <a:ext cx="1278" cy="625"/>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sz="2000" b="1" i="1" u="sng" dirty="0">
                  <a:solidFill>
                    <a:srgbClr val="FF6600"/>
                  </a:solidFill>
                  <a:latin typeface="Calibri"/>
                  <a:cs typeface="Calibri"/>
                </a:rPr>
                <a:t>défaillances </a:t>
              </a:r>
              <a:r>
                <a:rPr lang="fr-FR" sz="2000" b="1" i="1" dirty="0">
                  <a:solidFill>
                    <a:srgbClr val="FF6600"/>
                  </a:solidFill>
                  <a:latin typeface="Calibri"/>
                  <a:cs typeface="Calibri"/>
                </a:rPr>
                <a:t> </a:t>
              </a:r>
            </a:p>
            <a:p>
              <a:pPr algn="ctr">
                <a:spcBef>
                  <a:spcPct val="0"/>
                </a:spcBef>
              </a:pPr>
              <a:r>
                <a:rPr lang="fr-FR" sz="2000" b="1" i="1" dirty="0">
                  <a:solidFill>
                    <a:srgbClr val="FF6600"/>
                  </a:solidFill>
                  <a:latin typeface="Calibri"/>
                  <a:cs typeface="Calibri"/>
                </a:rPr>
                <a:t>- rupture d’</a:t>
              </a:r>
              <a:r>
                <a:rPr lang="fr-FR" sz="2000" b="1" i="1" dirty="0" err="1">
                  <a:solidFill>
                    <a:srgbClr val="FF6600"/>
                  </a:solidFill>
                  <a:latin typeface="Calibri"/>
                  <a:cs typeface="Calibri"/>
                </a:rPr>
                <a:t>appros</a:t>
              </a:r>
              <a:endParaRPr lang="fr-FR" sz="2000" b="1" i="1" dirty="0">
                <a:solidFill>
                  <a:srgbClr val="FF6600"/>
                </a:solidFill>
                <a:latin typeface="Calibri"/>
                <a:cs typeface="Calibri"/>
              </a:endParaRPr>
            </a:p>
            <a:p>
              <a:pPr algn="ctr">
                <a:spcBef>
                  <a:spcPct val="0"/>
                </a:spcBef>
                <a:buFontTx/>
                <a:buChar char="-"/>
              </a:pPr>
              <a:r>
                <a:rPr lang="fr-FR" sz="2000" b="1" i="1" dirty="0">
                  <a:solidFill>
                    <a:srgbClr val="FF6600"/>
                  </a:solidFill>
                  <a:latin typeface="Calibri"/>
                  <a:cs typeface="Calibri"/>
                </a:rPr>
                <a:t> </a:t>
              </a:r>
              <a:r>
                <a:rPr lang="fr-FR" sz="2000" b="1" i="1" dirty="0" smtClean="0">
                  <a:solidFill>
                    <a:srgbClr val="FF6600"/>
                  </a:solidFill>
                  <a:latin typeface="Calibri"/>
                  <a:cs typeface="Calibri"/>
                </a:rPr>
                <a:t>judiciarisation</a:t>
              </a:r>
              <a:endParaRPr lang="fr-FR" sz="2000" b="1" i="1" dirty="0">
                <a:solidFill>
                  <a:srgbClr val="FF6600"/>
                </a:solidFill>
                <a:latin typeface="Calibri"/>
                <a:cs typeface="Calibri"/>
              </a:endParaRPr>
            </a:p>
          </p:txBody>
        </p:sp>
        <p:sp>
          <p:nvSpPr>
            <p:cNvPr id="42" name="Line 1041"/>
            <p:cNvSpPr>
              <a:spLocks noChangeShapeType="1"/>
            </p:cNvSpPr>
            <p:nvPr/>
          </p:nvSpPr>
          <p:spPr bwMode="auto">
            <a:xfrm>
              <a:off x="1688" y="2403"/>
              <a:ext cx="0" cy="752"/>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grpSp>
      <p:grpSp>
        <p:nvGrpSpPr>
          <p:cNvPr id="43" name="Group 1042"/>
          <p:cNvGrpSpPr>
            <a:grpSpLocks/>
          </p:cNvGrpSpPr>
          <p:nvPr/>
        </p:nvGrpSpPr>
        <p:grpSpPr bwMode="auto">
          <a:xfrm>
            <a:off x="3751868" y="4843462"/>
            <a:ext cx="3589338" cy="903287"/>
            <a:chOff x="2472" y="3282"/>
            <a:chExt cx="2261" cy="569"/>
          </a:xfrm>
        </p:grpSpPr>
        <p:sp>
          <p:nvSpPr>
            <p:cNvPr id="44" name="Text Box 1043"/>
            <p:cNvSpPr txBox="1">
              <a:spLocks noChangeArrowheads="1"/>
            </p:cNvSpPr>
            <p:nvPr/>
          </p:nvSpPr>
          <p:spPr bwMode="auto">
            <a:xfrm>
              <a:off x="2831" y="3282"/>
              <a:ext cx="1902" cy="569"/>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sz="2000" b="1" i="1" u="sng" dirty="0">
                  <a:solidFill>
                    <a:schemeClr val="accent1">
                      <a:lumMod val="60000"/>
                      <a:lumOff val="40000"/>
                    </a:schemeClr>
                  </a:solidFill>
                  <a:latin typeface="Calibri"/>
                  <a:cs typeface="Calibri"/>
                </a:rPr>
                <a:t>(quasi-) monopole</a:t>
              </a:r>
              <a:endParaRPr lang="fr-FR" sz="2000" b="1" i="1" dirty="0">
                <a:solidFill>
                  <a:schemeClr val="accent1">
                    <a:lumMod val="60000"/>
                    <a:lumOff val="40000"/>
                  </a:schemeClr>
                </a:solidFill>
                <a:latin typeface="Calibri"/>
                <a:cs typeface="Calibri"/>
              </a:endParaRPr>
            </a:p>
            <a:p>
              <a:pPr algn="ctr">
                <a:spcBef>
                  <a:spcPct val="0"/>
                </a:spcBef>
              </a:pPr>
              <a:r>
                <a:rPr lang="fr-FR" sz="2000" b="1" i="1" dirty="0">
                  <a:solidFill>
                    <a:schemeClr val="accent1">
                      <a:lumMod val="60000"/>
                      <a:lumOff val="40000"/>
                    </a:schemeClr>
                  </a:solidFill>
                  <a:latin typeface="Calibri"/>
                  <a:cs typeface="Calibri"/>
                </a:rPr>
                <a:t>définition unilatérale</a:t>
              </a:r>
            </a:p>
            <a:p>
              <a:pPr algn="ctr">
                <a:spcBef>
                  <a:spcPct val="0"/>
                </a:spcBef>
              </a:pPr>
              <a:r>
                <a:rPr lang="fr-FR" sz="2000" b="1" i="1" dirty="0">
                  <a:solidFill>
                    <a:schemeClr val="accent1">
                      <a:lumMod val="60000"/>
                      <a:lumOff val="40000"/>
                    </a:schemeClr>
                  </a:solidFill>
                  <a:latin typeface="Calibri"/>
                  <a:cs typeface="Calibri"/>
                </a:rPr>
                <a:t>du prix</a:t>
              </a:r>
            </a:p>
          </p:txBody>
        </p:sp>
        <p:sp>
          <p:nvSpPr>
            <p:cNvPr id="45" name="Line 1044"/>
            <p:cNvSpPr>
              <a:spLocks noChangeShapeType="1"/>
            </p:cNvSpPr>
            <p:nvPr/>
          </p:nvSpPr>
          <p:spPr bwMode="auto">
            <a:xfrm>
              <a:off x="2472" y="3528"/>
              <a:ext cx="568" cy="0"/>
            </a:xfrm>
            <a:prstGeom prst="line">
              <a:avLst/>
            </a:prstGeom>
            <a:noFill/>
            <a:ln w="25400">
              <a:solidFill>
                <a:schemeClr val="tx2">
                  <a:lumMod val="50000"/>
                  <a:lumOff val="50000"/>
                </a:schemeClr>
              </a:solidFill>
              <a:prstDash val="dash"/>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solidFill>
                  <a:schemeClr val="accent1">
                    <a:lumMod val="60000"/>
                    <a:lumOff val="40000"/>
                  </a:schemeClr>
                </a:solidFill>
              </a:endParaRPr>
            </a:p>
          </p:txBody>
        </p:sp>
      </p:grpSp>
      <p:grpSp>
        <p:nvGrpSpPr>
          <p:cNvPr id="46" name="Group 1045"/>
          <p:cNvGrpSpPr>
            <a:grpSpLocks/>
          </p:cNvGrpSpPr>
          <p:nvPr/>
        </p:nvGrpSpPr>
        <p:grpSpPr bwMode="auto">
          <a:xfrm>
            <a:off x="3397737" y="2659459"/>
            <a:ext cx="1255713" cy="369094"/>
            <a:chOff x="2296" y="1930"/>
            <a:chExt cx="608" cy="161"/>
          </a:xfrm>
        </p:grpSpPr>
        <p:sp>
          <p:nvSpPr>
            <p:cNvPr id="47" name="Line 1046"/>
            <p:cNvSpPr>
              <a:spLocks noChangeShapeType="1"/>
            </p:cNvSpPr>
            <p:nvPr/>
          </p:nvSpPr>
          <p:spPr bwMode="auto">
            <a:xfrm flipH="1">
              <a:off x="2296" y="2091"/>
              <a:ext cx="608" cy="0"/>
            </a:xfrm>
            <a:prstGeom prst="line">
              <a:avLst/>
            </a:prstGeom>
            <a:noFill/>
            <a:ln w="25400">
              <a:solidFill>
                <a:srgbClr val="9966FF"/>
              </a:solidFill>
              <a:prstDash val="dash"/>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sp>
          <p:nvSpPr>
            <p:cNvPr id="48" name="Text Box 1047"/>
            <p:cNvSpPr txBox="1">
              <a:spLocks noChangeArrowheads="1"/>
            </p:cNvSpPr>
            <p:nvPr/>
          </p:nvSpPr>
          <p:spPr bwMode="auto">
            <a:xfrm>
              <a:off x="2527" y="1930"/>
              <a:ext cx="126" cy="161"/>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sz="2000" b="1" i="1" dirty="0">
                  <a:solidFill>
                    <a:srgbClr val="6600CC"/>
                  </a:solidFill>
                  <a:latin typeface="Calibri"/>
                  <a:cs typeface="Calibri"/>
                </a:rPr>
                <a:t>?</a:t>
              </a:r>
            </a:p>
          </p:txBody>
        </p:sp>
      </p:grpSp>
      <p:grpSp>
        <p:nvGrpSpPr>
          <p:cNvPr id="49" name="Group 1048"/>
          <p:cNvGrpSpPr>
            <a:grpSpLocks/>
          </p:cNvGrpSpPr>
          <p:nvPr/>
        </p:nvGrpSpPr>
        <p:grpSpPr bwMode="auto">
          <a:xfrm>
            <a:off x="5546545" y="3412935"/>
            <a:ext cx="336551" cy="1434496"/>
            <a:chOff x="3616" y="2488"/>
            <a:chExt cx="212" cy="704"/>
          </a:xfrm>
        </p:grpSpPr>
        <p:sp>
          <p:nvSpPr>
            <p:cNvPr id="50" name="Line 1049"/>
            <p:cNvSpPr>
              <a:spLocks noChangeShapeType="1"/>
            </p:cNvSpPr>
            <p:nvPr/>
          </p:nvSpPr>
          <p:spPr bwMode="auto">
            <a:xfrm flipV="1">
              <a:off x="3616" y="2488"/>
              <a:ext cx="8" cy="704"/>
            </a:xfrm>
            <a:prstGeom prst="line">
              <a:avLst/>
            </a:prstGeom>
            <a:noFill/>
            <a:ln w="25400">
              <a:solidFill>
                <a:srgbClr val="9966FF"/>
              </a:solidFill>
              <a:prstDash val="dash"/>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fr-FR"/>
            </a:p>
          </p:txBody>
        </p:sp>
        <p:sp>
          <p:nvSpPr>
            <p:cNvPr id="51" name="Text Box 1050"/>
            <p:cNvSpPr txBox="1">
              <a:spLocks noChangeArrowheads="1"/>
            </p:cNvSpPr>
            <p:nvPr/>
          </p:nvSpPr>
          <p:spPr bwMode="auto">
            <a:xfrm>
              <a:off x="3702" y="2529"/>
              <a:ext cx="126" cy="161"/>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sz="2000" b="1" i="1" dirty="0">
                  <a:solidFill>
                    <a:srgbClr val="6600CC"/>
                  </a:solidFill>
                  <a:latin typeface="Calibri"/>
                  <a:cs typeface="Calibri"/>
                </a:rPr>
                <a:t>?</a:t>
              </a:r>
            </a:p>
          </p:txBody>
        </p:sp>
      </p:grpSp>
      <p:grpSp>
        <p:nvGrpSpPr>
          <p:cNvPr id="52" name="Group 1051"/>
          <p:cNvGrpSpPr>
            <a:grpSpLocks/>
          </p:cNvGrpSpPr>
          <p:nvPr/>
        </p:nvGrpSpPr>
        <p:grpSpPr bwMode="auto">
          <a:xfrm>
            <a:off x="1660337" y="5634833"/>
            <a:ext cx="1912938" cy="917576"/>
            <a:chOff x="191" y="3608"/>
            <a:chExt cx="1205" cy="578"/>
          </a:xfrm>
        </p:grpSpPr>
        <p:sp>
          <p:nvSpPr>
            <p:cNvPr id="53" name="Line 1052"/>
            <p:cNvSpPr>
              <a:spLocks noChangeShapeType="1"/>
            </p:cNvSpPr>
            <p:nvPr/>
          </p:nvSpPr>
          <p:spPr bwMode="auto">
            <a:xfrm flipH="1">
              <a:off x="802" y="3608"/>
              <a:ext cx="0" cy="179"/>
            </a:xfrm>
            <a:prstGeom prst="line">
              <a:avLst/>
            </a:prstGeom>
            <a:noFill/>
            <a:ln w="25400">
              <a:solidFill>
                <a:srgbClr val="FF6600"/>
              </a:solidFill>
              <a:prstDash val="dash"/>
              <a:round/>
              <a:headEnd/>
              <a:tailEnd type="triangle" w="med" len="med"/>
            </a:ln>
            <a:extLst>
              <a:ext uri="{909E8E84-426E-40dd-AFC4-6F175D3DCCD1}">
                <a14:hiddenFill xmlns:a14="http://schemas.microsoft.com/office/drawing/2010/main" xmlns="">
                  <a:noFill/>
                </a14:hiddenFill>
              </a:ext>
            </a:extLst>
          </p:spPr>
          <p:txBody>
            <a:bodyPr wrap="square">
              <a:spAutoFit/>
            </a:bodyPr>
            <a:lstStyle/>
            <a:p>
              <a:endParaRPr lang="fr-FR"/>
            </a:p>
          </p:txBody>
        </p:sp>
        <p:sp>
          <p:nvSpPr>
            <p:cNvPr id="54" name="Text Box 1053"/>
            <p:cNvSpPr txBox="1">
              <a:spLocks noChangeArrowheads="1"/>
            </p:cNvSpPr>
            <p:nvPr/>
          </p:nvSpPr>
          <p:spPr bwMode="auto">
            <a:xfrm>
              <a:off x="191" y="3787"/>
              <a:ext cx="1205" cy="399"/>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sz="2000" b="1" i="1" dirty="0">
                  <a:solidFill>
                    <a:srgbClr val="FF6600"/>
                  </a:solidFill>
                  <a:latin typeface="Calibri"/>
                  <a:cs typeface="Calibri"/>
                </a:rPr>
                <a:t>déstructuration</a:t>
              </a:r>
            </a:p>
            <a:p>
              <a:pPr algn="ctr">
                <a:spcBef>
                  <a:spcPct val="0"/>
                </a:spcBef>
              </a:pPr>
              <a:r>
                <a:rPr lang="fr-FR" sz="2000" b="1" i="1" dirty="0">
                  <a:solidFill>
                    <a:srgbClr val="FF6600"/>
                  </a:solidFill>
                  <a:latin typeface="Calibri"/>
                  <a:cs typeface="Calibri"/>
                </a:rPr>
                <a:t>de filières</a:t>
              </a:r>
            </a:p>
          </p:txBody>
        </p:sp>
      </p:grpSp>
    </p:spTree>
    <p:extLst>
      <p:ext uri="{BB962C8B-B14F-4D97-AF65-F5344CB8AC3E}">
        <p14:creationId xmlns:p14="http://schemas.microsoft.com/office/powerpoint/2010/main" xmlns="" val="39080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1+#ppt_w/2"/>
                                          </p:val>
                                        </p:tav>
                                        <p:tav tm="100000">
                                          <p:val>
                                            <p:strVal val="#ppt_x"/>
                                          </p:val>
                                        </p:tav>
                                      </p:tavLst>
                                    </p:anim>
                                    <p:anim calcmode="lin" valueType="num">
                                      <p:cBhvr additive="base">
                                        <p:cTn id="14"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outHorizontal)">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0-#ppt_w/2"/>
                                          </p:val>
                                        </p:tav>
                                        <p:tav tm="100000">
                                          <p:val>
                                            <p:strVal val="#ppt_x"/>
                                          </p:val>
                                        </p:tav>
                                      </p:tavLst>
                                    </p:anim>
                                    <p:anim calcmode="lin" valueType="num">
                                      <p:cBhvr additive="base">
                                        <p:cTn id="25"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0-#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strips(downLeft)">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arn(outVertical)">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utoUpdateAnimBg="0"/>
      <p:bldP spid="3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2) </a:t>
            </a:r>
            <a:r>
              <a:rPr lang="fr-FR" dirty="0"/>
              <a:t>S</a:t>
            </a:r>
            <a:r>
              <a:rPr lang="fr-FR" dirty="0" smtClean="0"/>
              <a:t>ous-traitance et territoire</a:t>
            </a:r>
            <a:endParaRPr lang="fr-FR" dirty="0"/>
          </a:p>
        </p:txBody>
      </p:sp>
      <p:sp>
        <p:nvSpPr>
          <p:cNvPr id="3" name="Sous-titre 2"/>
          <p:cNvSpPr>
            <a:spLocks noGrp="1"/>
          </p:cNvSpPr>
          <p:nvPr>
            <p:ph type="subTitle" idx="1"/>
          </p:nvPr>
        </p:nvSpPr>
        <p:spPr>
          <a:xfrm>
            <a:off x="4235082" y="4356958"/>
            <a:ext cx="4324718" cy="1967642"/>
          </a:xfrm>
        </p:spPr>
        <p:txBody>
          <a:bodyPr>
            <a:noAutofit/>
          </a:bodyPr>
          <a:lstStyle/>
          <a:p>
            <a:r>
              <a:rPr lang="fr-FR" dirty="0" smtClean="0"/>
              <a:t>Étude pour le Conseil Régional </a:t>
            </a:r>
          </a:p>
          <a:p>
            <a:r>
              <a:rPr lang="fr-FR" dirty="0" smtClean="0"/>
              <a:t>des Pays de la Loire sur les relations Donneurs d’Ordres / Sous-Traitants dans 6 filières industrielles ligériennes</a:t>
            </a:r>
            <a:endParaRPr lang="fr-FR" dirty="0"/>
          </a:p>
        </p:txBody>
      </p:sp>
    </p:spTree>
    <p:extLst>
      <p:ext uri="{BB962C8B-B14F-4D97-AF65-F5344CB8AC3E}">
        <p14:creationId xmlns:p14="http://schemas.microsoft.com/office/powerpoint/2010/main" xmlns="" val="2648084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cadre de notre étude régionale </a:t>
            </a:r>
            <a:br>
              <a:rPr lang="fr-FR" dirty="0" smtClean="0"/>
            </a:br>
            <a:r>
              <a:rPr lang="fr-FR" dirty="0" smtClean="0"/>
              <a:t>en 2008</a:t>
            </a:r>
            <a:endParaRPr lang="fr-FR" dirty="0"/>
          </a:p>
        </p:txBody>
      </p:sp>
      <p:sp>
        <p:nvSpPr>
          <p:cNvPr id="3" name="Espace réservé du contenu 2"/>
          <p:cNvSpPr>
            <a:spLocks noGrp="1"/>
          </p:cNvSpPr>
          <p:nvPr>
            <p:ph idx="1"/>
          </p:nvPr>
        </p:nvSpPr>
        <p:spPr>
          <a:xfrm>
            <a:off x="498474" y="1841500"/>
            <a:ext cx="7556313" cy="4284663"/>
          </a:xfrm>
        </p:spPr>
        <p:txBody>
          <a:bodyPr/>
          <a:lstStyle/>
          <a:p>
            <a:pPr algn="just">
              <a:lnSpc>
                <a:spcPct val="90000"/>
              </a:lnSpc>
              <a:spcBef>
                <a:spcPts val="600"/>
              </a:spcBef>
            </a:pPr>
            <a:r>
              <a:rPr lang="fr-FR" dirty="0" smtClean="0"/>
              <a:t>Une étude </a:t>
            </a:r>
            <a:r>
              <a:rPr lang="fr-FR" dirty="0"/>
              <a:t>sur la relation donneurs </a:t>
            </a:r>
            <a:r>
              <a:rPr lang="fr-FR" dirty="0" smtClean="0"/>
              <a:t>d’ordres / </a:t>
            </a:r>
            <a:r>
              <a:rPr lang="fr-FR" dirty="0"/>
              <a:t>sous-traitants, dans six filières industrielles </a:t>
            </a:r>
            <a:r>
              <a:rPr lang="fr-FR" dirty="0" smtClean="0"/>
              <a:t>des Pays de la Loire : électronique, automobile, aéronautique, construction navale, ameublement, avicole</a:t>
            </a:r>
            <a:endParaRPr lang="fr-FR" dirty="0"/>
          </a:p>
          <a:p>
            <a:pPr algn="just">
              <a:lnSpc>
                <a:spcPct val="90000"/>
              </a:lnSpc>
              <a:spcBef>
                <a:spcPts val="600"/>
              </a:spcBef>
            </a:pPr>
            <a:r>
              <a:rPr lang="fr-FR" dirty="0"/>
              <a:t>Pour chacune des filières, nous avons </a:t>
            </a:r>
            <a:r>
              <a:rPr lang="fr-FR" dirty="0" smtClean="0"/>
              <a:t>rencontré</a:t>
            </a:r>
            <a:endParaRPr lang="fr-FR" dirty="0"/>
          </a:p>
          <a:p>
            <a:pPr lvl="1" algn="just">
              <a:lnSpc>
                <a:spcPct val="90000"/>
              </a:lnSpc>
              <a:spcBef>
                <a:spcPts val="300"/>
              </a:spcBef>
            </a:pPr>
            <a:r>
              <a:rPr lang="fr-FR" dirty="0" smtClean="0"/>
              <a:t>10 </a:t>
            </a:r>
            <a:r>
              <a:rPr lang="fr-FR" dirty="0"/>
              <a:t>PME sous-</a:t>
            </a:r>
            <a:r>
              <a:rPr lang="fr-FR" dirty="0" smtClean="0"/>
              <a:t>traitantes</a:t>
            </a:r>
            <a:r>
              <a:rPr lang="fr-FR" dirty="0"/>
              <a:t> </a:t>
            </a:r>
            <a:r>
              <a:rPr lang="fr-FR" dirty="0" smtClean="0"/>
              <a:t>et 2 </a:t>
            </a:r>
            <a:r>
              <a:rPr lang="fr-FR" dirty="0"/>
              <a:t>donneurs </a:t>
            </a:r>
            <a:r>
              <a:rPr lang="fr-FR" dirty="0" smtClean="0"/>
              <a:t>d’ordres</a:t>
            </a:r>
          </a:p>
          <a:p>
            <a:pPr lvl="1" algn="just">
              <a:lnSpc>
                <a:spcPct val="90000"/>
              </a:lnSpc>
              <a:spcBef>
                <a:spcPts val="300"/>
              </a:spcBef>
            </a:pPr>
            <a:r>
              <a:rPr lang="fr-FR" dirty="0" smtClean="0"/>
              <a:t>et </a:t>
            </a:r>
            <a:r>
              <a:rPr lang="fr-FR" dirty="0"/>
              <a:t>un organisme participant à l’animation de la filière, notamment des pôles de </a:t>
            </a:r>
            <a:r>
              <a:rPr lang="fr-FR" dirty="0" smtClean="0"/>
              <a:t>compétitivité</a:t>
            </a:r>
            <a:endParaRPr lang="fr-FR" dirty="0"/>
          </a:p>
          <a:p>
            <a:pPr algn="just">
              <a:lnSpc>
                <a:spcPct val="90000"/>
              </a:lnSpc>
              <a:spcBef>
                <a:spcPts val="600"/>
              </a:spcBef>
            </a:pPr>
            <a:r>
              <a:rPr lang="fr-FR" dirty="0"/>
              <a:t>Notre analyse </a:t>
            </a:r>
            <a:r>
              <a:rPr lang="fr-FR" dirty="0" smtClean="0"/>
              <a:t>s’est appuyée sur des </a:t>
            </a:r>
            <a:r>
              <a:rPr lang="fr-FR" dirty="0"/>
              <a:t>entretiens </a:t>
            </a:r>
            <a:r>
              <a:rPr lang="fr-FR" dirty="0" smtClean="0"/>
              <a:t>avec </a:t>
            </a:r>
            <a:r>
              <a:rPr lang="fr-FR" dirty="0"/>
              <a:t>les chefs </a:t>
            </a:r>
            <a:r>
              <a:rPr lang="fr-FR" dirty="0" smtClean="0"/>
              <a:t>d’entreprise, cherchant à faire ressortir : </a:t>
            </a:r>
          </a:p>
          <a:p>
            <a:pPr lvl="1" algn="just">
              <a:lnSpc>
                <a:spcPct val="90000"/>
              </a:lnSpc>
            </a:pPr>
            <a:r>
              <a:rPr lang="fr-FR" dirty="0" smtClean="0"/>
              <a:t>La façon </a:t>
            </a:r>
            <a:r>
              <a:rPr lang="fr-FR" dirty="0"/>
              <a:t>dont la relation à </a:t>
            </a:r>
            <a:r>
              <a:rPr lang="fr-FR" dirty="0" smtClean="0"/>
              <a:t>leurs </a:t>
            </a:r>
            <a:r>
              <a:rPr lang="fr-FR" dirty="0"/>
              <a:t>donneurs </a:t>
            </a:r>
            <a:r>
              <a:rPr lang="fr-FR" dirty="0" smtClean="0"/>
              <a:t>d’ordres </a:t>
            </a:r>
            <a:r>
              <a:rPr lang="fr-FR" dirty="0"/>
              <a:t>a évolué </a:t>
            </a:r>
            <a:r>
              <a:rPr lang="fr-FR" dirty="0" smtClean="0"/>
              <a:t>depuis le début de la décennie </a:t>
            </a:r>
            <a:r>
              <a:rPr lang="fr-FR" dirty="0"/>
              <a:t>et la façon dont elle </a:t>
            </a:r>
            <a:r>
              <a:rPr lang="fr-FR" dirty="0" smtClean="0"/>
              <a:t>pouvait évoluer </a:t>
            </a:r>
            <a:r>
              <a:rPr lang="fr-FR" dirty="0"/>
              <a:t>à </a:t>
            </a:r>
            <a:r>
              <a:rPr lang="fr-FR" dirty="0" smtClean="0"/>
              <a:t>l’avenir </a:t>
            </a:r>
          </a:p>
          <a:p>
            <a:pPr lvl="1" algn="just">
              <a:lnSpc>
                <a:spcPct val="90000"/>
              </a:lnSpc>
            </a:pPr>
            <a:r>
              <a:rPr lang="fr-FR" dirty="0" smtClean="0"/>
              <a:t>les </a:t>
            </a:r>
            <a:r>
              <a:rPr lang="fr-FR" dirty="0"/>
              <a:t>facteurs de compétitivité pris en compte par leurs </a:t>
            </a:r>
            <a:r>
              <a:rPr lang="fr-FR" dirty="0" smtClean="0"/>
              <a:t>clients</a:t>
            </a:r>
          </a:p>
          <a:p>
            <a:pPr lvl="1" algn="just">
              <a:lnSpc>
                <a:spcPct val="90000"/>
              </a:lnSpc>
            </a:pPr>
            <a:r>
              <a:rPr lang="fr-FR" dirty="0" smtClean="0"/>
              <a:t>ainsi </a:t>
            </a:r>
            <a:r>
              <a:rPr lang="fr-FR" dirty="0"/>
              <a:t>que les démarches collectives dans lesquelles elles étaient susceptible de </a:t>
            </a:r>
            <a:r>
              <a:rPr lang="fr-FR" dirty="0" smtClean="0"/>
              <a:t>s’inscrire</a:t>
            </a:r>
            <a:endParaRPr lang="fr-FR" dirty="0"/>
          </a:p>
          <a:p>
            <a:pPr algn="just">
              <a:lnSpc>
                <a:spcPct val="90000"/>
              </a:lnSpc>
              <a:spcBef>
                <a:spcPts val="600"/>
              </a:spcBef>
            </a:pPr>
            <a:endParaRPr lang="fr-FR" dirty="0"/>
          </a:p>
        </p:txBody>
      </p:sp>
    </p:spTree>
    <p:extLst>
      <p:ext uri="{BB962C8B-B14F-4D97-AF65-F5344CB8AC3E}">
        <p14:creationId xmlns:p14="http://schemas.microsoft.com/office/powerpoint/2010/main" xmlns="" val="3638514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Identification de trois </a:t>
            </a:r>
            <a:r>
              <a:rPr lang="fr-FR" dirty="0"/>
              <a:t>couples de </a:t>
            </a:r>
            <a:r>
              <a:rPr lang="fr-FR" dirty="0" smtClean="0"/>
              <a:t>filières aux </a:t>
            </a:r>
            <a:r>
              <a:rPr lang="fr-FR" dirty="0"/>
              <a:t>caractéristiques communes</a:t>
            </a:r>
          </a:p>
        </p:txBody>
      </p:sp>
      <p:sp>
        <p:nvSpPr>
          <p:cNvPr id="4" name="Text Box 3"/>
          <p:cNvSpPr txBox="1">
            <a:spLocks noChangeArrowheads="1"/>
          </p:cNvSpPr>
          <p:nvPr/>
        </p:nvSpPr>
        <p:spPr bwMode="auto">
          <a:xfrm>
            <a:off x="523876" y="4530725"/>
            <a:ext cx="2127250" cy="8683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400" b="1" i="1" dirty="0" smtClean="0">
                <a:solidFill>
                  <a:srgbClr val="FF0000"/>
                </a:solidFill>
                <a:latin typeface="Calibri"/>
                <a:cs typeface="Calibri"/>
              </a:rPr>
              <a:t>Automobile</a:t>
            </a:r>
          </a:p>
          <a:p>
            <a:pPr algn="ctr" eaLnBrk="1" hangingPunct="1">
              <a:spcBef>
                <a:spcPct val="0"/>
              </a:spcBef>
            </a:pPr>
            <a:r>
              <a:rPr lang="fr-FR" sz="2400" b="1" i="1" dirty="0" smtClean="0">
                <a:solidFill>
                  <a:srgbClr val="FF0000"/>
                </a:solidFill>
                <a:latin typeface="Calibri"/>
                <a:cs typeface="Calibri"/>
              </a:rPr>
              <a:t>&amp;</a:t>
            </a:r>
            <a:r>
              <a:rPr lang="fr-FR" sz="2400" dirty="0" smtClean="0">
                <a:solidFill>
                  <a:srgbClr val="FF0000"/>
                </a:solidFill>
                <a:latin typeface="Calibri"/>
                <a:cs typeface="Calibri"/>
              </a:rPr>
              <a:t> </a:t>
            </a:r>
            <a:r>
              <a:rPr lang="fr-FR" sz="2400" b="1" i="1" dirty="0" smtClean="0">
                <a:solidFill>
                  <a:srgbClr val="FF0000"/>
                </a:solidFill>
                <a:latin typeface="Calibri"/>
                <a:cs typeface="Calibri"/>
              </a:rPr>
              <a:t>Électronique</a:t>
            </a:r>
            <a:r>
              <a:rPr lang="fr-FR" sz="2400" b="1" i="1" dirty="0" smtClean="0">
                <a:solidFill>
                  <a:schemeClr val="accent2"/>
                </a:solidFill>
                <a:latin typeface="Calibri"/>
                <a:cs typeface="Calibri"/>
              </a:rPr>
              <a:t> </a:t>
            </a:r>
            <a:endParaRPr lang="fr-FR" sz="4400" dirty="0">
              <a:solidFill>
                <a:schemeClr val="accent2"/>
              </a:solidFill>
              <a:latin typeface="Calibri"/>
              <a:cs typeface="Calibri"/>
            </a:endParaRPr>
          </a:p>
        </p:txBody>
      </p:sp>
      <p:sp>
        <p:nvSpPr>
          <p:cNvPr id="5" name="Text Box 4"/>
          <p:cNvSpPr txBox="1">
            <a:spLocks noChangeArrowheads="1"/>
          </p:cNvSpPr>
          <p:nvPr/>
        </p:nvSpPr>
        <p:spPr bwMode="auto">
          <a:xfrm>
            <a:off x="2905126" y="2174875"/>
            <a:ext cx="2324100" cy="11731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400" b="1" i="1" dirty="0" smtClean="0">
                <a:solidFill>
                  <a:schemeClr val="tx2">
                    <a:lumMod val="75000"/>
                    <a:lumOff val="25000"/>
                  </a:schemeClr>
                </a:solidFill>
                <a:latin typeface="Calibri"/>
                <a:cs typeface="Calibri"/>
              </a:rPr>
              <a:t>Aéronautique &amp;</a:t>
            </a:r>
            <a:endParaRPr lang="fr-FR" sz="2400" dirty="0" smtClean="0">
              <a:solidFill>
                <a:schemeClr val="tx2">
                  <a:lumMod val="75000"/>
                  <a:lumOff val="25000"/>
                </a:schemeClr>
              </a:solidFill>
              <a:latin typeface="Calibri"/>
              <a:cs typeface="Calibri"/>
            </a:endParaRPr>
          </a:p>
          <a:p>
            <a:pPr algn="ctr">
              <a:spcBef>
                <a:spcPct val="0"/>
              </a:spcBef>
            </a:pPr>
            <a:r>
              <a:rPr lang="fr-FR" sz="2400" b="1" i="1" dirty="0" smtClean="0">
                <a:solidFill>
                  <a:schemeClr val="tx2">
                    <a:lumMod val="75000"/>
                    <a:lumOff val="25000"/>
                  </a:schemeClr>
                </a:solidFill>
                <a:latin typeface="Calibri"/>
                <a:cs typeface="Calibri"/>
              </a:rPr>
              <a:t>Construction navale</a:t>
            </a:r>
            <a:endParaRPr lang="fr-FR" sz="4400" dirty="0">
              <a:solidFill>
                <a:schemeClr val="tx2">
                  <a:lumMod val="75000"/>
                  <a:lumOff val="25000"/>
                </a:schemeClr>
              </a:solidFill>
              <a:latin typeface="Calibri"/>
              <a:cs typeface="Calibri"/>
            </a:endParaRPr>
          </a:p>
        </p:txBody>
      </p:sp>
      <p:sp>
        <p:nvSpPr>
          <p:cNvPr id="6" name="Text Box 5"/>
          <p:cNvSpPr txBox="1">
            <a:spLocks noChangeArrowheads="1"/>
          </p:cNvSpPr>
          <p:nvPr/>
        </p:nvSpPr>
        <p:spPr bwMode="auto">
          <a:xfrm>
            <a:off x="5683251" y="4476750"/>
            <a:ext cx="2220912" cy="12811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400" b="1" i="1" dirty="0" smtClean="0">
                <a:solidFill>
                  <a:srgbClr val="008000"/>
                </a:solidFill>
                <a:latin typeface="Calibri"/>
                <a:cs typeface="Calibri"/>
              </a:rPr>
              <a:t>Ameublement &amp;</a:t>
            </a:r>
            <a:endParaRPr lang="fr-FR" sz="2400" dirty="0" smtClean="0">
              <a:solidFill>
                <a:srgbClr val="008000"/>
              </a:solidFill>
              <a:latin typeface="Calibri"/>
              <a:cs typeface="Calibri"/>
            </a:endParaRPr>
          </a:p>
          <a:p>
            <a:pPr algn="ctr">
              <a:spcBef>
                <a:spcPct val="0"/>
              </a:spcBef>
            </a:pPr>
            <a:r>
              <a:rPr lang="fr-FR" sz="2400" b="1" i="1" dirty="0" smtClean="0">
                <a:solidFill>
                  <a:srgbClr val="008000"/>
                </a:solidFill>
                <a:latin typeface="Calibri"/>
                <a:cs typeface="Calibri"/>
              </a:rPr>
              <a:t>Secteur avicole</a:t>
            </a:r>
            <a:endParaRPr lang="fr-FR" sz="4400" dirty="0">
              <a:solidFill>
                <a:srgbClr val="008000"/>
              </a:solidFill>
              <a:latin typeface="Calibri"/>
              <a:cs typeface="Calibri"/>
            </a:endParaRPr>
          </a:p>
        </p:txBody>
      </p:sp>
      <p:grpSp>
        <p:nvGrpSpPr>
          <p:cNvPr id="7" name="Group 6"/>
          <p:cNvGrpSpPr>
            <a:grpSpLocks/>
          </p:cNvGrpSpPr>
          <p:nvPr/>
        </p:nvGrpSpPr>
        <p:grpSpPr bwMode="auto">
          <a:xfrm>
            <a:off x="2668588" y="3400425"/>
            <a:ext cx="3022600" cy="1774825"/>
            <a:chOff x="1916" y="2478"/>
            <a:chExt cx="1904" cy="1118"/>
          </a:xfrm>
        </p:grpSpPr>
        <p:sp>
          <p:nvSpPr>
            <p:cNvPr id="8" name="Oval 7"/>
            <p:cNvSpPr>
              <a:spLocks noChangeArrowheads="1"/>
            </p:cNvSpPr>
            <p:nvPr/>
          </p:nvSpPr>
          <p:spPr bwMode="auto">
            <a:xfrm>
              <a:off x="1916" y="3260"/>
              <a:ext cx="294" cy="327"/>
            </a:xfrm>
            <a:prstGeom prst="ellipse">
              <a:avLst/>
            </a:prstGeom>
            <a:noFill/>
            <a:ln w="381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fr-FR"/>
            </a:p>
          </p:txBody>
        </p:sp>
        <p:sp>
          <p:nvSpPr>
            <p:cNvPr id="9" name="Oval 8"/>
            <p:cNvSpPr>
              <a:spLocks noChangeArrowheads="1"/>
            </p:cNvSpPr>
            <p:nvPr/>
          </p:nvSpPr>
          <p:spPr bwMode="auto">
            <a:xfrm>
              <a:off x="3526" y="3269"/>
              <a:ext cx="294" cy="327"/>
            </a:xfrm>
            <a:prstGeom prst="ellipse">
              <a:avLst/>
            </a:prstGeom>
            <a:noFill/>
            <a:ln w="381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fr-FR"/>
            </a:p>
          </p:txBody>
        </p:sp>
        <p:sp>
          <p:nvSpPr>
            <p:cNvPr id="10" name="Oval 9"/>
            <p:cNvSpPr>
              <a:spLocks noChangeArrowheads="1"/>
            </p:cNvSpPr>
            <p:nvPr/>
          </p:nvSpPr>
          <p:spPr bwMode="auto">
            <a:xfrm>
              <a:off x="2714" y="2478"/>
              <a:ext cx="294" cy="327"/>
            </a:xfrm>
            <a:prstGeom prst="ellipse">
              <a:avLst/>
            </a:prstGeom>
            <a:noFill/>
            <a:ln w="381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fr-FR"/>
            </a:p>
          </p:txBody>
        </p:sp>
        <p:sp>
          <p:nvSpPr>
            <p:cNvPr id="11" name="Line 10"/>
            <p:cNvSpPr>
              <a:spLocks noChangeShapeType="1"/>
            </p:cNvSpPr>
            <p:nvPr/>
          </p:nvSpPr>
          <p:spPr bwMode="auto">
            <a:xfrm flipV="1">
              <a:off x="2149" y="2713"/>
              <a:ext cx="584" cy="584"/>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anchor="ctr">
              <a:spAutoFit/>
            </a:bodyPr>
            <a:lstStyle/>
            <a:p>
              <a:endParaRPr lang="fr-FR"/>
            </a:p>
          </p:txBody>
        </p:sp>
        <p:sp>
          <p:nvSpPr>
            <p:cNvPr id="12" name="Line 11"/>
            <p:cNvSpPr>
              <a:spLocks noChangeShapeType="1"/>
            </p:cNvSpPr>
            <p:nvPr/>
          </p:nvSpPr>
          <p:spPr bwMode="auto">
            <a:xfrm>
              <a:off x="2996" y="2715"/>
              <a:ext cx="589" cy="586"/>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anchor="ctr">
              <a:spAutoFit/>
            </a:bodyPr>
            <a:lstStyle/>
            <a:p>
              <a:endParaRPr lang="fr-FR"/>
            </a:p>
          </p:txBody>
        </p:sp>
        <p:sp>
          <p:nvSpPr>
            <p:cNvPr id="13" name="Line 12"/>
            <p:cNvSpPr>
              <a:spLocks noChangeShapeType="1"/>
            </p:cNvSpPr>
            <p:nvPr/>
          </p:nvSpPr>
          <p:spPr bwMode="auto">
            <a:xfrm flipV="1">
              <a:off x="2204" y="3436"/>
              <a:ext cx="1326"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anchor="ctr">
              <a:spAutoFit/>
            </a:bodyPr>
            <a:lstStyle/>
            <a:p>
              <a:endParaRPr lang="fr-FR"/>
            </a:p>
          </p:txBody>
        </p:sp>
      </p:grpSp>
    </p:spTree>
    <p:extLst>
      <p:ext uri="{BB962C8B-B14F-4D97-AF65-F5344CB8AC3E}">
        <p14:creationId xmlns:p14="http://schemas.microsoft.com/office/powerpoint/2010/main" xmlns="" val="39269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facteurs de </a:t>
            </a:r>
            <a:r>
              <a:rPr lang="fr-FR" dirty="0" smtClean="0"/>
              <a:t>compétitivité</a:t>
            </a:r>
            <a:br>
              <a:rPr lang="fr-FR" dirty="0" smtClean="0"/>
            </a:br>
            <a:r>
              <a:rPr lang="fr-FR" dirty="0" smtClean="0"/>
              <a:t>pour six filières industrielles</a:t>
            </a:r>
            <a:endParaRPr lang="fr-FR" dirty="0"/>
          </a:p>
        </p:txBody>
      </p:sp>
      <p:sp>
        <p:nvSpPr>
          <p:cNvPr id="4" name="Line 3"/>
          <p:cNvSpPr>
            <a:spLocks noChangeShapeType="1"/>
          </p:cNvSpPr>
          <p:nvPr/>
        </p:nvSpPr>
        <p:spPr bwMode="auto">
          <a:xfrm flipV="1">
            <a:off x="1633536" y="3678238"/>
            <a:ext cx="4676775" cy="3175"/>
          </a:xfrm>
          <a:prstGeom prst="line">
            <a:avLst/>
          </a:prstGeom>
          <a:noFill/>
          <a:ln w="25273">
            <a:solidFill>
              <a:srgbClr val="3333CC"/>
            </a:solidFill>
            <a:miter lim="800000"/>
            <a:headEnd/>
            <a:tailEnd/>
          </a:ln>
          <a:extLst>
            <a:ext uri="{909E8E84-426E-40dd-AFC4-6F175D3DCCD1}">
              <a14:hiddenFill xmlns:a14="http://schemas.microsoft.com/office/drawing/2010/main" xmlns="">
                <a:noFill/>
              </a14:hiddenFill>
            </a:ext>
          </a:extLst>
        </p:spPr>
        <p:txBody>
          <a:bodyPr/>
          <a:lstStyle/>
          <a:p>
            <a:endParaRPr lang="fr-FR"/>
          </a:p>
        </p:txBody>
      </p:sp>
      <p:grpSp>
        <p:nvGrpSpPr>
          <p:cNvPr id="5" name="Group 4"/>
          <p:cNvGrpSpPr>
            <a:grpSpLocks/>
          </p:cNvGrpSpPr>
          <p:nvPr/>
        </p:nvGrpSpPr>
        <p:grpSpPr bwMode="auto">
          <a:xfrm>
            <a:off x="1433511" y="1952625"/>
            <a:ext cx="2232025" cy="1724025"/>
            <a:chOff x="1414" y="1392"/>
            <a:chExt cx="1406" cy="1086"/>
          </a:xfrm>
        </p:grpSpPr>
        <p:sp>
          <p:nvSpPr>
            <p:cNvPr id="6" name="Line 5"/>
            <p:cNvSpPr>
              <a:spLocks noChangeShapeType="1"/>
            </p:cNvSpPr>
            <p:nvPr/>
          </p:nvSpPr>
          <p:spPr bwMode="auto">
            <a:xfrm>
              <a:off x="2111" y="1785"/>
              <a:ext cx="583" cy="693"/>
            </a:xfrm>
            <a:prstGeom prst="line">
              <a:avLst/>
            </a:prstGeom>
            <a:noFill/>
            <a:ln w="25273">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fr-FR">
                <a:solidFill>
                  <a:srgbClr val="322B80"/>
                </a:solidFill>
              </a:endParaRPr>
            </a:p>
          </p:txBody>
        </p:sp>
        <p:sp>
          <p:nvSpPr>
            <p:cNvPr id="7" name="Text Box 6"/>
            <p:cNvSpPr txBox="1">
              <a:spLocks noChangeArrowheads="1"/>
            </p:cNvSpPr>
            <p:nvPr/>
          </p:nvSpPr>
          <p:spPr bwMode="auto">
            <a:xfrm>
              <a:off x="1414" y="1392"/>
              <a:ext cx="1406" cy="387"/>
            </a:xfrm>
            <a:prstGeom prst="rect">
              <a:avLst/>
            </a:prstGeom>
            <a:solidFill>
              <a:srgbClr val="FFFFFF"/>
            </a:solidFill>
            <a:ln w="6350">
              <a:solidFill>
                <a:schemeClr val="accent2"/>
              </a:solidFill>
              <a:miter lim="800000"/>
              <a:headEnd/>
              <a:tailEnd/>
            </a:ln>
          </p:spPr>
          <p:txBody>
            <a:bodyPr lIns="94615" tIns="48895" rIns="94615" bIns="48895"/>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b="1" dirty="0">
                  <a:solidFill>
                    <a:srgbClr val="322B80"/>
                  </a:solidFill>
                  <a:latin typeface="Calibri"/>
                  <a:cs typeface="Calibri"/>
                </a:rPr>
                <a:t>Avance technologique</a:t>
              </a:r>
              <a:endParaRPr lang="fr-FR" sz="1600" b="1" dirty="0">
                <a:solidFill>
                  <a:srgbClr val="322B80"/>
                </a:solidFill>
                <a:latin typeface="Calibri"/>
                <a:cs typeface="Calibri"/>
              </a:endParaRPr>
            </a:p>
          </p:txBody>
        </p:sp>
      </p:grpSp>
      <p:grpSp>
        <p:nvGrpSpPr>
          <p:cNvPr id="8" name="Group 7"/>
          <p:cNvGrpSpPr>
            <a:grpSpLocks/>
          </p:cNvGrpSpPr>
          <p:nvPr/>
        </p:nvGrpSpPr>
        <p:grpSpPr bwMode="auto">
          <a:xfrm>
            <a:off x="1538286" y="3679825"/>
            <a:ext cx="1995488" cy="1528763"/>
            <a:chOff x="1496" y="2484"/>
            <a:chExt cx="1257" cy="963"/>
          </a:xfrm>
        </p:grpSpPr>
        <p:sp>
          <p:nvSpPr>
            <p:cNvPr id="9" name="Line 8"/>
            <p:cNvSpPr>
              <a:spLocks noChangeShapeType="1"/>
            </p:cNvSpPr>
            <p:nvPr/>
          </p:nvSpPr>
          <p:spPr bwMode="auto">
            <a:xfrm flipH="1">
              <a:off x="2110" y="2484"/>
              <a:ext cx="598" cy="686"/>
            </a:xfrm>
            <a:prstGeom prst="line">
              <a:avLst/>
            </a:prstGeom>
            <a:noFill/>
            <a:ln w="25273">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fr-FR">
                <a:solidFill>
                  <a:srgbClr val="322B80"/>
                </a:solidFill>
              </a:endParaRPr>
            </a:p>
          </p:txBody>
        </p:sp>
        <p:sp>
          <p:nvSpPr>
            <p:cNvPr id="10" name="Text Box 9"/>
            <p:cNvSpPr txBox="1">
              <a:spLocks noChangeArrowheads="1"/>
            </p:cNvSpPr>
            <p:nvPr/>
          </p:nvSpPr>
          <p:spPr bwMode="auto">
            <a:xfrm>
              <a:off x="1496" y="3183"/>
              <a:ext cx="1257" cy="264"/>
            </a:xfrm>
            <a:prstGeom prst="rect">
              <a:avLst/>
            </a:prstGeom>
            <a:solidFill>
              <a:srgbClr val="FFFFFF"/>
            </a:solidFill>
            <a:ln w="6350">
              <a:solidFill>
                <a:schemeClr val="accent2"/>
              </a:solidFill>
              <a:miter lim="800000"/>
              <a:headEnd/>
              <a:tailEnd/>
            </a:ln>
          </p:spPr>
          <p:txBody>
            <a:bodyPr lIns="94615" tIns="48895" rIns="94615" bIns="48895"/>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b="1" dirty="0">
                  <a:solidFill>
                    <a:srgbClr val="322B80"/>
                  </a:solidFill>
                  <a:latin typeface="Calibri"/>
                  <a:cs typeface="Calibri"/>
                </a:rPr>
                <a:t>Proximité</a:t>
              </a:r>
            </a:p>
            <a:p>
              <a:pPr algn="ctr">
                <a:spcBef>
                  <a:spcPct val="0"/>
                </a:spcBef>
              </a:pPr>
              <a:endParaRPr lang="fr-FR" sz="1600" b="1" dirty="0">
                <a:solidFill>
                  <a:srgbClr val="322B80"/>
                </a:solidFill>
                <a:latin typeface="Times New Roman" charset="0"/>
              </a:endParaRPr>
            </a:p>
          </p:txBody>
        </p:sp>
      </p:grpSp>
      <p:sp>
        <p:nvSpPr>
          <p:cNvPr id="11" name="Text Box 10"/>
          <p:cNvSpPr txBox="1">
            <a:spLocks noChangeArrowheads="1"/>
          </p:cNvSpPr>
          <p:nvPr/>
        </p:nvSpPr>
        <p:spPr bwMode="auto">
          <a:xfrm>
            <a:off x="654049" y="3341688"/>
            <a:ext cx="992187" cy="731837"/>
          </a:xfrm>
          <a:prstGeom prst="rect">
            <a:avLst/>
          </a:prstGeom>
          <a:solidFill>
            <a:srgbClr val="FFFFFF"/>
          </a:solidFill>
          <a:ln w="6350">
            <a:solidFill>
              <a:schemeClr val="accent2"/>
            </a:solidFill>
            <a:miter lim="800000"/>
            <a:headEnd/>
            <a:tailEnd/>
          </a:ln>
        </p:spPr>
        <p:txBody>
          <a:bodyPr lIns="94615" tIns="158115" rIns="94615" bIns="48895"/>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b="1" dirty="0">
                <a:solidFill>
                  <a:srgbClr val="322B80"/>
                </a:solidFill>
                <a:latin typeface="Calibri"/>
                <a:cs typeface="Calibri"/>
              </a:rPr>
              <a:t>Qualité</a:t>
            </a:r>
          </a:p>
        </p:txBody>
      </p:sp>
      <p:sp>
        <p:nvSpPr>
          <p:cNvPr id="12" name="Text Box 11"/>
          <p:cNvSpPr txBox="1">
            <a:spLocks noChangeArrowheads="1"/>
          </p:cNvSpPr>
          <p:nvPr/>
        </p:nvSpPr>
        <p:spPr bwMode="auto">
          <a:xfrm>
            <a:off x="6305549" y="3348038"/>
            <a:ext cx="1003300" cy="625475"/>
          </a:xfrm>
          <a:prstGeom prst="rect">
            <a:avLst/>
          </a:prstGeom>
          <a:solidFill>
            <a:srgbClr val="FFFFFF"/>
          </a:solidFill>
          <a:ln w="6350">
            <a:solidFill>
              <a:schemeClr val="accent2"/>
            </a:solidFill>
            <a:miter lim="800000"/>
            <a:headEnd/>
            <a:tailEnd/>
          </a:ln>
        </p:spPr>
        <p:txBody>
          <a:bodyPr lIns="94615" tIns="158115" rIns="94615" bIns="48895"/>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b="1" dirty="0">
                <a:solidFill>
                  <a:srgbClr val="322B80"/>
                </a:solidFill>
                <a:latin typeface="Calibri"/>
                <a:cs typeface="Calibri"/>
              </a:rPr>
              <a:t>Coûts</a:t>
            </a:r>
          </a:p>
        </p:txBody>
      </p:sp>
      <p:sp>
        <p:nvSpPr>
          <p:cNvPr id="13" name="Line 12"/>
          <p:cNvSpPr>
            <a:spLocks noChangeShapeType="1"/>
          </p:cNvSpPr>
          <p:nvPr/>
        </p:nvSpPr>
        <p:spPr bwMode="auto">
          <a:xfrm>
            <a:off x="1247774" y="5492750"/>
            <a:ext cx="6038850" cy="1588"/>
          </a:xfrm>
          <a:prstGeom prst="line">
            <a:avLst/>
          </a:prstGeom>
          <a:noFill/>
          <a:ln w="25400">
            <a:solidFill>
              <a:srgbClr val="B465BB"/>
            </a:solidFill>
            <a:miter lim="800000"/>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fr-FR">
              <a:solidFill>
                <a:schemeClr val="tx2">
                  <a:lumMod val="50000"/>
                  <a:lumOff val="50000"/>
                </a:schemeClr>
              </a:solidFill>
            </a:endParaRPr>
          </a:p>
        </p:txBody>
      </p:sp>
      <p:sp>
        <p:nvSpPr>
          <p:cNvPr id="14" name="Text Box 13"/>
          <p:cNvSpPr txBox="1">
            <a:spLocks noChangeArrowheads="1"/>
          </p:cNvSpPr>
          <p:nvPr/>
        </p:nvSpPr>
        <p:spPr bwMode="auto">
          <a:xfrm>
            <a:off x="454024" y="5572125"/>
            <a:ext cx="1819275" cy="612775"/>
          </a:xfrm>
          <a:prstGeom prst="rect">
            <a:avLst/>
          </a:prstGeom>
          <a:solidFill>
            <a:srgbClr val="FFFFFF">
              <a:alpha val="0"/>
            </a:srgbClr>
          </a:solidFill>
          <a:ln w="9525">
            <a:solidFill>
              <a:srgbClr val="FFFFFF"/>
            </a:solidFill>
            <a:miter lim="800000"/>
            <a:headEnd/>
            <a:tailEnd/>
          </a:ln>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dirty="0">
                <a:solidFill>
                  <a:schemeClr val="tx2">
                    <a:lumMod val="50000"/>
                    <a:lumOff val="50000"/>
                  </a:schemeClr>
                </a:solidFill>
                <a:latin typeface="Calibri"/>
                <a:cs typeface="Calibri"/>
              </a:rPr>
              <a:t>Éloignement de la compétitivité coût</a:t>
            </a:r>
          </a:p>
        </p:txBody>
      </p:sp>
      <p:sp>
        <p:nvSpPr>
          <p:cNvPr id="15" name="Text Box 14"/>
          <p:cNvSpPr txBox="1">
            <a:spLocks noChangeArrowheads="1"/>
          </p:cNvSpPr>
          <p:nvPr/>
        </p:nvSpPr>
        <p:spPr bwMode="auto">
          <a:xfrm>
            <a:off x="5878511" y="5572125"/>
            <a:ext cx="2047875" cy="455613"/>
          </a:xfrm>
          <a:prstGeom prst="rect">
            <a:avLst/>
          </a:prstGeom>
          <a:solidFill>
            <a:srgbClr val="FFFFFF">
              <a:alpha val="0"/>
            </a:srgbClr>
          </a:solidFill>
          <a:ln w="9525">
            <a:noFill/>
            <a:miter lim="800000"/>
            <a:headEnd/>
            <a:tailEnd/>
          </a:ln>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dirty="0">
                <a:solidFill>
                  <a:schemeClr val="tx2">
                    <a:lumMod val="50000"/>
                    <a:lumOff val="50000"/>
                  </a:schemeClr>
                </a:solidFill>
                <a:latin typeface="Calibri"/>
                <a:cs typeface="Calibri"/>
              </a:rPr>
              <a:t>Prédominance de la compétitivité coût</a:t>
            </a:r>
          </a:p>
        </p:txBody>
      </p:sp>
      <p:sp>
        <p:nvSpPr>
          <p:cNvPr id="16" name="Text Box 15"/>
          <p:cNvSpPr txBox="1">
            <a:spLocks noChangeArrowheads="1"/>
          </p:cNvSpPr>
          <p:nvPr/>
        </p:nvSpPr>
        <p:spPr bwMode="auto">
          <a:xfrm>
            <a:off x="4710111" y="3148013"/>
            <a:ext cx="1341438" cy="319087"/>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b="1" i="1" dirty="0">
                <a:solidFill>
                  <a:srgbClr val="FF0000"/>
                </a:solidFill>
                <a:latin typeface="Calibri"/>
                <a:cs typeface="Calibri"/>
              </a:rPr>
              <a:t>Automobile</a:t>
            </a:r>
          </a:p>
        </p:txBody>
      </p:sp>
      <p:sp>
        <p:nvSpPr>
          <p:cNvPr id="17" name="Text Box 16"/>
          <p:cNvSpPr txBox="1">
            <a:spLocks noChangeArrowheads="1"/>
          </p:cNvSpPr>
          <p:nvPr/>
        </p:nvSpPr>
        <p:spPr bwMode="auto">
          <a:xfrm>
            <a:off x="4570411" y="3817938"/>
            <a:ext cx="1257300" cy="341312"/>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b="1" i="1" dirty="0">
                <a:solidFill>
                  <a:srgbClr val="FF0000"/>
                </a:solidFill>
                <a:latin typeface="Calibri"/>
                <a:cs typeface="Calibri"/>
              </a:rPr>
              <a:t>Electronique</a:t>
            </a:r>
          </a:p>
        </p:txBody>
      </p:sp>
      <p:sp>
        <p:nvSpPr>
          <p:cNvPr id="18" name="Text Box 17"/>
          <p:cNvSpPr txBox="1">
            <a:spLocks noChangeArrowheads="1"/>
          </p:cNvSpPr>
          <p:nvPr/>
        </p:nvSpPr>
        <p:spPr bwMode="auto">
          <a:xfrm>
            <a:off x="3842542" y="4230688"/>
            <a:ext cx="1455737" cy="722312"/>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b="1" i="1" dirty="0">
                <a:solidFill>
                  <a:srgbClr val="0000FF"/>
                </a:solidFill>
                <a:latin typeface="Calibri"/>
                <a:cs typeface="Calibri"/>
              </a:rPr>
              <a:t>Construction Navale</a:t>
            </a:r>
          </a:p>
        </p:txBody>
      </p:sp>
      <p:grpSp>
        <p:nvGrpSpPr>
          <p:cNvPr id="19" name="Group 18"/>
          <p:cNvGrpSpPr>
            <a:grpSpLocks/>
          </p:cNvGrpSpPr>
          <p:nvPr/>
        </p:nvGrpSpPr>
        <p:grpSpPr bwMode="auto">
          <a:xfrm>
            <a:off x="1836736" y="3819525"/>
            <a:ext cx="1374775" cy="790575"/>
            <a:chOff x="1812" y="2672"/>
            <a:chExt cx="866" cy="498"/>
          </a:xfrm>
        </p:grpSpPr>
        <p:sp>
          <p:nvSpPr>
            <p:cNvPr id="20" name="Text Box 19"/>
            <p:cNvSpPr txBox="1">
              <a:spLocks noChangeArrowheads="1"/>
            </p:cNvSpPr>
            <p:nvPr/>
          </p:nvSpPr>
          <p:spPr bwMode="auto">
            <a:xfrm>
              <a:off x="1812" y="2672"/>
              <a:ext cx="582" cy="193"/>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b="1" i="1" dirty="0">
                  <a:solidFill>
                    <a:srgbClr val="008000"/>
                  </a:solidFill>
                  <a:latin typeface="Calibri"/>
                  <a:cs typeface="Calibri"/>
                </a:rPr>
                <a:t>Meuble</a:t>
              </a:r>
            </a:p>
          </p:txBody>
        </p:sp>
        <p:sp>
          <p:nvSpPr>
            <p:cNvPr id="21" name="Text Box 20"/>
            <p:cNvSpPr txBox="1">
              <a:spLocks noChangeArrowheads="1"/>
            </p:cNvSpPr>
            <p:nvPr/>
          </p:nvSpPr>
          <p:spPr bwMode="auto">
            <a:xfrm>
              <a:off x="1886" y="2955"/>
              <a:ext cx="792" cy="215"/>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b="1" i="1" dirty="0">
                  <a:solidFill>
                    <a:srgbClr val="008000"/>
                  </a:solidFill>
                  <a:latin typeface="Calibri"/>
                  <a:cs typeface="Calibri"/>
                </a:rPr>
                <a:t>Volaille</a:t>
              </a:r>
            </a:p>
          </p:txBody>
        </p:sp>
      </p:grpSp>
      <p:sp>
        <p:nvSpPr>
          <p:cNvPr id="22" name="Text Box 21"/>
          <p:cNvSpPr txBox="1">
            <a:spLocks noChangeArrowheads="1"/>
          </p:cNvSpPr>
          <p:nvPr/>
        </p:nvSpPr>
        <p:spPr bwMode="auto">
          <a:xfrm>
            <a:off x="3395661" y="2849563"/>
            <a:ext cx="1482725" cy="331787"/>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spcBef>
                <a:spcPct val="0"/>
              </a:spcBef>
            </a:pPr>
            <a:r>
              <a:rPr lang="fr-FR" b="1" i="1" dirty="0">
                <a:solidFill>
                  <a:srgbClr val="0000FF"/>
                </a:solidFill>
                <a:latin typeface="Calibri"/>
                <a:cs typeface="Calibri"/>
              </a:rPr>
              <a:t>Aéronautique</a:t>
            </a:r>
          </a:p>
        </p:txBody>
      </p:sp>
    </p:spTree>
    <p:extLst>
      <p:ext uri="{BB962C8B-B14F-4D97-AF65-F5344CB8AC3E}">
        <p14:creationId xmlns:p14="http://schemas.microsoft.com/office/powerpoint/2010/main" xmlns="" val="29245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17" grpId="0" animBg="1" autoUpdateAnimBg="0"/>
      <p:bldP spid="18" grpId="0" animBg="1" autoUpdateAnimBg="0"/>
      <p:bldP spid="2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Trois couples de filières</a:t>
            </a:r>
            <a:br>
              <a:rPr lang="fr-FR" dirty="0" smtClean="0"/>
            </a:br>
            <a:r>
              <a:rPr lang="fr-FR" dirty="0" smtClean="0"/>
              <a:t>pour trois </a:t>
            </a:r>
            <a:r>
              <a:rPr lang="fr-FR" dirty="0"/>
              <a:t>modèles de </a:t>
            </a:r>
            <a:r>
              <a:rPr lang="fr-FR" dirty="0" smtClean="0"/>
              <a:t>relation</a:t>
            </a:r>
            <a:endParaRPr lang="fr-FR" dirty="0"/>
          </a:p>
        </p:txBody>
      </p:sp>
      <p:grpSp>
        <p:nvGrpSpPr>
          <p:cNvPr id="4" name="Group 3"/>
          <p:cNvGrpSpPr>
            <a:grpSpLocks/>
          </p:cNvGrpSpPr>
          <p:nvPr/>
        </p:nvGrpSpPr>
        <p:grpSpPr bwMode="auto">
          <a:xfrm>
            <a:off x="144462" y="2174875"/>
            <a:ext cx="7910513" cy="1468438"/>
            <a:chOff x="380" y="1373"/>
            <a:chExt cx="4983" cy="925"/>
          </a:xfrm>
        </p:grpSpPr>
        <p:sp>
          <p:nvSpPr>
            <p:cNvPr id="5" name="Text Box 4"/>
            <p:cNvSpPr txBox="1">
              <a:spLocks noChangeArrowheads="1"/>
            </p:cNvSpPr>
            <p:nvPr/>
          </p:nvSpPr>
          <p:spPr bwMode="auto">
            <a:xfrm>
              <a:off x="4392" y="2067"/>
              <a:ext cx="971" cy="2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en-US" sz="2000" b="1" i="1" dirty="0">
                  <a:solidFill>
                    <a:srgbClr val="FF0000"/>
                  </a:solidFill>
                  <a:latin typeface="Calibri"/>
                  <a:cs typeface="Calibri"/>
                </a:rPr>
                <a:t>Automobile</a:t>
              </a:r>
              <a:endParaRPr lang="en-US" sz="4000" dirty="0">
                <a:solidFill>
                  <a:srgbClr val="FF0000"/>
                </a:solidFill>
                <a:latin typeface="Calibri"/>
                <a:cs typeface="Calibri"/>
              </a:endParaRPr>
            </a:p>
          </p:txBody>
        </p:sp>
        <p:sp>
          <p:nvSpPr>
            <p:cNvPr id="6" name="Text Box 5"/>
            <p:cNvSpPr txBox="1">
              <a:spLocks noChangeArrowheads="1"/>
            </p:cNvSpPr>
            <p:nvPr/>
          </p:nvSpPr>
          <p:spPr bwMode="auto">
            <a:xfrm>
              <a:off x="2868" y="1873"/>
              <a:ext cx="1248"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000" b="1" i="1" dirty="0" smtClean="0">
                  <a:solidFill>
                    <a:srgbClr val="0000FF"/>
                  </a:solidFill>
                  <a:latin typeface="Calibri"/>
                  <a:cs typeface="Calibri"/>
                </a:rPr>
                <a:t>Aéronautique</a:t>
              </a:r>
              <a:endParaRPr lang="fr-FR" sz="4000" dirty="0">
                <a:solidFill>
                  <a:srgbClr val="0000FF"/>
                </a:solidFill>
                <a:latin typeface="Calibri"/>
                <a:cs typeface="Calibri"/>
              </a:endParaRPr>
            </a:p>
          </p:txBody>
        </p:sp>
        <p:sp>
          <p:nvSpPr>
            <p:cNvPr id="7" name="Text Box 6"/>
            <p:cNvSpPr txBox="1">
              <a:spLocks noChangeArrowheads="1"/>
            </p:cNvSpPr>
            <p:nvPr/>
          </p:nvSpPr>
          <p:spPr bwMode="auto">
            <a:xfrm>
              <a:off x="1130" y="1703"/>
              <a:ext cx="1193"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000" b="1" i="1" dirty="0" smtClean="0">
                  <a:solidFill>
                    <a:srgbClr val="008000"/>
                  </a:solidFill>
                  <a:latin typeface="Calibri"/>
                  <a:cs typeface="Calibri"/>
                </a:rPr>
                <a:t>Ameublement </a:t>
              </a:r>
              <a:endParaRPr lang="fr-FR" sz="4000" dirty="0">
                <a:solidFill>
                  <a:srgbClr val="008000"/>
                </a:solidFill>
                <a:latin typeface="Calibri"/>
                <a:cs typeface="Calibri"/>
              </a:endParaRPr>
            </a:p>
          </p:txBody>
        </p:sp>
        <p:sp>
          <p:nvSpPr>
            <p:cNvPr id="8" name="Text Box 7"/>
            <p:cNvSpPr txBox="1">
              <a:spLocks noChangeArrowheads="1"/>
            </p:cNvSpPr>
            <p:nvPr/>
          </p:nvSpPr>
          <p:spPr bwMode="auto">
            <a:xfrm>
              <a:off x="380" y="1373"/>
              <a:ext cx="1193" cy="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000" b="1" i="1" dirty="0" smtClean="0">
                  <a:solidFill>
                    <a:srgbClr val="008000"/>
                  </a:solidFill>
                  <a:latin typeface="Calibri"/>
                  <a:cs typeface="Calibri"/>
                </a:rPr>
                <a:t>Secteur avicole</a:t>
              </a:r>
              <a:endParaRPr lang="fr-FR" sz="4000" dirty="0">
                <a:solidFill>
                  <a:srgbClr val="008000"/>
                </a:solidFill>
                <a:latin typeface="Calibri"/>
                <a:cs typeface="Calibri"/>
              </a:endParaRPr>
            </a:p>
          </p:txBody>
        </p:sp>
        <p:sp>
          <p:nvSpPr>
            <p:cNvPr id="9" name="Text Box 8"/>
            <p:cNvSpPr txBox="1">
              <a:spLocks noChangeArrowheads="1"/>
            </p:cNvSpPr>
            <p:nvPr/>
          </p:nvSpPr>
          <p:spPr bwMode="auto">
            <a:xfrm>
              <a:off x="2047" y="1435"/>
              <a:ext cx="1464" cy="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a:spcBef>
                  <a:spcPct val="0"/>
                </a:spcBef>
              </a:pPr>
              <a:r>
                <a:rPr lang="fr-FR" sz="2000" b="1" i="1" dirty="0" smtClean="0">
                  <a:solidFill>
                    <a:srgbClr val="0000FF"/>
                  </a:solidFill>
                  <a:latin typeface="Calibri"/>
                  <a:cs typeface="Calibri"/>
                </a:rPr>
                <a:t>Construction navale</a:t>
              </a:r>
              <a:endParaRPr lang="fr-FR" sz="4000" dirty="0">
                <a:solidFill>
                  <a:srgbClr val="0000FF"/>
                </a:solidFill>
                <a:latin typeface="Calibri"/>
                <a:cs typeface="Calibri"/>
              </a:endParaRPr>
            </a:p>
          </p:txBody>
        </p:sp>
        <p:sp>
          <p:nvSpPr>
            <p:cNvPr id="10" name="Text Box 9"/>
            <p:cNvSpPr txBox="1">
              <a:spLocks noChangeArrowheads="1"/>
            </p:cNvSpPr>
            <p:nvPr/>
          </p:nvSpPr>
          <p:spPr bwMode="auto">
            <a:xfrm>
              <a:off x="3930" y="1689"/>
              <a:ext cx="1148" cy="2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000" b="1" i="1" dirty="0" smtClean="0">
                  <a:solidFill>
                    <a:srgbClr val="FF0000"/>
                  </a:solidFill>
                  <a:latin typeface="Calibri"/>
                  <a:cs typeface="Calibri"/>
                </a:rPr>
                <a:t>Electronique</a:t>
              </a:r>
              <a:endParaRPr lang="fr-FR" sz="4000" dirty="0">
                <a:solidFill>
                  <a:srgbClr val="FF0000"/>
                </a:solidFill>
                <a:latin typeface="Calibri"/>
                <a:cs typeface="Calibri"/>
              </a:endParaRPr>
            </a:p>
          </p:txBody>
        </p:sp>
      </p:grpSp>
      <p:grpSp>
        <p:nvGrpSpPr>
          <p:cNvPr id="11" name="Group 10"/>
          <p:cNvGrpSpPr>
            <a:grpSpLocks/>
          </p:cNvGrpSpPr>
          <p:nvPr/>
        </p:nvGrpSpPr>
        <p:grpSpPr bwMode="auto">
          <a:xfrm>
            <a:off x="5995987" y="4320379"/>
            <a:ext cx="2170113" cy="1757363"/>
            <a:chOff x="4011" y="2724"/>
            <a:chExt cx="1367" cy="1107"/>
          </a:xfrm>
        </p:grpSpPr>
        <p:sp>
          <p:nvSpPr>
            <p:cNvPr id="12" name="Text Box 11"/>
            <p:cNvSpPr txBox="1">
              <a:spLocks noChangeArrowheads="1"/>
            </p:cNvSpPr>
            <p:nvPr/>
          </p:nvSpPr>
          <p:spPr bwMode="auto">
            <a:xfrm>
              <a:off x="4121" y="2724"/>
              <a:ext cx="1257" cy="3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000" b="1" dirty="0" smtClean="0">
                  <a:solidFill>
                    <a:srgbClr val="FF0000"/>
                  </a:solidFill>
                  <a:latin typeface="Calibri"/>
                  <a:cs typeface="Calibri"/>
                </a:rPr>
                <a:t>Modèle </a:t>
              </a:r>
            </a:p>
            <a:p>
              <a:pPr algn="ctr" eaLnBrk="1" hangingPunct="1">
                <a:spcBef>
                  <a:spcPct val="0"/>
                </a:spcBef>
              </a:pPr>
              <a:r>
                <a:rPr lang="fr-FR" sz="2000" b="1" dirty="0" smtClean="0">
                  <a:solidFill>
                    <a:srgbClr val="FF0000"/>
                  </a:solidFill>
                  <a:latin typeface="Calibri"/>
                  <a:cs typeface="Calibri"/>
                </a:rPr>
                <a:t>Dominant/dominé</a:t>
              </a:r>
              <a:endParaRPr lang="fr-FR" sz="2000" dirty="0">
                <a:solidFill>
                  <a:srgbClr val="FF0000"/>
                </a:solidFill>
                <a:latin typeface="Calibri"/>
                <a:cs typeface="Calibri"/>
              </a:endParaRPr>
            </a:p>
          </p:txBody>
        </p:sp>
        <p:sp>
          <p:nvSpPr>
            <p:cNvPr id="13" name="Text Box 12"/>
            <p:cNvSpPr txBox="1">
              <a:spLocks noChangeArrowheads="1"/>
            </p:cNvSpPr>
            <p:nvPr/>
          </p:nvSpPr>
          <p:spPr bwMode="auto">
            <a:xfrm>
              <a:off x="4062" y="3339"/>
              <a:ext cx="1133"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en-US" dirty="0">
                  <a:solidFill>
                    <a:srgbClr val="6600FF"/>
                  </a:solidFill>
                  <a:latin typeface="Times New Roman" charset="0"/>
                  <a:cs typeface="Times New Roman" charset="0"/>
                </a:rPr>
                <a:t> </a:t>
              </a:r>
              <a:r>
                <a:rPr lang="fr-FR" dirty="0" smtClean="0">
                  <a:solidFill>
                    <a:srgbClr val="6600FF"/>
                  </a:solidFill>
                  <a:latin typeface="Calibri"/>
                  <a:cs typeface="Calibri"/>
                </a:rPr>
                <a:t>baisse des prix immédiate</a:t>
              </a:r>
              <a:endParaRPr lang="fr-FR" dirty="0">
                <a:solidFill>
                  <a:srgbClr val="6600FF"/>
                </a:solidFill>
                <a:latin typeface="Calibri"/>
                <a:cs typeface="Calibri"/>
              </a:endParaRPr>
            </a:p>
          </p:txBody>
        </p:sp>
        <p:sp>
          <p:nvSpPr>
            <p:cNvPr id="14" name="Oval 13"/>
            <p:cNvSpPr>
              <a:spLocks noChangeArrowheads="1"/>
            </p:cNvSpPr>
            <p:nvPr/>
          </p:nvSpPr>
          <p:spPr bwMode="auto">
            <a:xfrm>
              <a:off x="4011" y="3314"/>
              <a:ext cx="1290" cy="430"/>
            </a:xfrm>
            <a:prstGeom prst="ellipse">
              <a:avLst/>
            </a:prstGeom>
            <a:noFill/>
            <a:ln w="19050">
              <a:solidFill>
                <a:srgbClr val="6600FF"/>
              </a:solidFill>
              <a:round/>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p>
              <a:endParaRPr lang="fr-FR"/>
            </a:p>
          </p:txBody>
        </p:sp>
      </p:grpSp>
      <p:grpSp>
        <p:nvGrpSpPr>
          <p:cNvPr id="15" name="Group 14"/>
          <p:cNvGrpSpPr>
            <a:grpSpLocks/>
          </p:cNvGrpSpPr>
          <p:nvPr/>
        </p:nvGrpSpPr>
        <p:grpSpPr bwMode="auto">
          <a:xfrm>
            <a:off x="2860673" y="3791739"/>
            <a:ext cx="2608261" cy="2074861"/>
            <a:chOff x="2138" y="2292"/>
            <a:chExt cx="1643" cy="1307"/>
          </a:xfrm>
        </p:grpSpPr>
        <p:sp>
          <p:nvSpPr>
            <p:cNvPr id="16" name="Text Box 15"/>
            <p:cNvSpPr txBox="1">
              <a:spLocks noChangeArrowheads="1"/>
            </p:cNvSpPr>
            <p:nvPr/>
          </p:nvSpPr>
          <p:spPr bwMode="auto">
            <a:xfrm>
              <a:off x="2295" y="2292"/>
              <a:ext cx="1244" cy="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000" b="1" dirty="0" smtClean="0">
                  <a:solidFill>
                    <a:srgbClr val="0000FF"/>
                  </a:solidFill>
                  <a:latin typeface="Calibri"/>
                  <a:cs typeface="Calibri"/>
                </a:rPr>
                <a:t>Modèle </a:t>
              </a:r>
            </a:p>
            <a:p>
              <a:pPr algn="ctr" eaLnBrk="1" hangingPunct="1">
                <a:spcBef>
                  <a:spcPct val="0"/>
                </a:spcBef>
              </a:pPr>
              <a:r>
                <a:rPr lang="fr-FR" sz="2000" b="1" dirty="0" smtClean="0">
                  <a:solidFill>
                    <a:srgbClr val="0000FF"/>
                  </a:solidFill>
                  <a:latin typeface="Calibri"/>
                  <a:cs typeface="Calibri"/>
                </a:rPr>
                <a:t>partenarial</a:t>
              </a:r>
              <a:endParaRPr lang="fr-FR" sz="2000" dirty="0">
                <a:solidFill>
                  <a:srgbClr val="0000FF"/>
                </a:solidFill>
                <a:latin typeface="Calibri"/>
                <a:cs typeface="Calibri"/>
              </a:endParaRPr>
            </a:p>
          </p:txBody>
        </p:sp>
        <p:sp>
          <p:nvSpPr>
            <p:cNvPr id="17" name="Text Box 16"/>
            <p:cNvSpPr txBox="1">
              <a:spLocks noChangeArrowheads="1"/>
            </p:cNvSpPr>
            <p:nvPr/>
          </p:nvSpPr>
          <p:spPr bwMode="auto">
            <a:xfrm>
              <a:off x="2149" y="2842"/>
              <a:ext cx="1589" cy="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en-US" dirty="0">
                  <a:solidFill>
                    <a:srgbClr val="9933FF"/>
                  </a:solidFill>
                  <a:latin typeface="Times New Roman" charset="0"/>
                  <a:cs typeface="Times New Roman" charset="0"/>
                </a:rPr>
                <a:t> </a:t>
              </a:r>
              <a:r>
                <a:rPr lang="fr-FR" dirty="0" smtClean="0">
                  <a:solidFill>
                    <a:srgbClr val="9933FF"/>
                  </a:solidFill>
                  <a:latin typeface="Calibri"/>
                  <a:cs typeface="Calibri"/>
                </a:rPr>
                <a:t>recherche conjointe </a:t>
              </a:r>
            </a:p>
            <a:p>
              <a:pPr algn="ctr" eaLnBrk="1" hangingPunct="1">
                <a:spcBef>
                  <a:spcPct val="0"/>
                </a:spcBef>
              </a:pPr>
              <a:r>
                <a:rPr lang="fr-FR" dirty="0" smtClean="0">
                  <a:solidFill>
                    <a:srgbClr val="9933FF"/>
                  </a:solidFill>
                  <a:latin typeface="Calibri"/>
                  <a:cs typeface="Calibri"/>
                </a:rPr>
                <a:t>de performance accrue</a:t>
              </a:r>
            </a:p>
            <a:p>
              <a:pPr algn="ctr" eaLnBrk="1" hangingPunct="1">
                <a:spcBef>
                  <a:spcPct val="0"/>
                </a:spcBef>
              </a:pPr>
              <a:r>
                <a:rPr lang="fr-FR" dirty="0" smtClean="0">
                  <a:solidFill>
                    <a:srgbClr val="9933FF"/>
                  </a:solidFill>
                  <a:latin typeface="Calibri"/>
                  <a:cs typeface="Calibri"/>
                </a:rPr>
                <a:t>puis partage </a:t>
              </a:r>
            </a:p>
            <a:p>
              <a:pPr algn="ctr" eaLnBrk="1" hangingPunct="1">
                <a:spcBef>
                  <a:spcPct val="0"/>
                </a:spcBef>
              </a:pPr>
              <a:r>
                <a:rPr lang="fr-FR" dirty="0" smtClean="0">
                  <a:solidFill>
                    <a:srgbClr val="9933FF"/>
                  </a:solidFill>
                  <a:latin typeface="Calibri"/>
                  <a:cs typeface="Calibri"/>
                </a:rPr>
                <a:t>des gains </a:t>
              </a:r>
            </a:p>
            <a:p>
              <a:pPr algn="ctr" eaLnBrk="1" hangingPunct="1">
                <a:spcBef>
                  <a:spcPct val="0"/>
                </a:spcBef>
              </a:pPr>
              <a:endParaRPr lang="en-US" dirty="0">
                <a:solidFill>
                  <a:srgbClr val="9933FF"/>
                </a:solidFill>
                <a:latin typeface="Times New Roman" charset="0"/>
              </a:endParaRPr>
            </a:p>
          </p:txBody>
        </p:sp>
        <p:sp>
          <p:nvSpPr>
            <p:cNvPr id="18" name="Oval 17"/>
            <p:cNvSpPr>
              <a:spLocks noChangeArrowheads="1"/>
            </p:cNvSpPr>
            <p:nvPr/>
          </p:nvSpPr>
          <p:spPr bwMode="auto">
            <a:xfrm>
              <a:off x="2138" y="2714"/>
              <a:ext cx="1643" cy="885"/>
            </a:xfrm>
            <a:prstGeom prst="ellipse">
              <a:avLst/>
            </a:prstGeom>
            <a:noFill/>
            <a:ln w="19050">
              <a:solidFill>
                <a:srgbClr val="9933FF"/>
              </a:solidFill>
              <a:round/>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p>
              <a:endParaRPr lang="fr-FR"/>
            </a:p>
          </p:txBody>
        </p:sp>
      </p:grpSp>
      <p:grpSp>
        <p:nvGrpSpPr>
          <p:cNvPr id="19" name="Group 18"/>
          <p:cNvGrpSpPr>
            <a:grpSpLocks/>
          </p:cNvGrpSpPr>
          <p:nvPr/>
        </p:nvGrpSpPr>
        <p:grpSpPr bwMode="auto">
          <a:xfrm>
            <a:off x="144461" y="3444874"/>
            <a:ext cx="2274887" cy="1754187"/>
            <a:chOff x="264" y="2173"/>
            <a:chExt cx="1549" cy="1105"/>
          </a:xfrm>
        </p:grpSpPr>
        <p:sp>
          <p:nvSpPr>
            <p:cNvPr id="20" name="Text Box 19"/>
            <p:cNvSpPr txBox="1">
              <a:spLocks noChangeArrowheads="1"/>
            </p:cNvSpPr>
            <p:nvPr/>
          </p:nvSpPr>
          <p:spPr bwMode="auto">
            <a:xfrm>
              <a:off x="328" y="2173"/>
              <a:ext cx="1423" cy="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fr-FR" sz="2000" b="1" dirty="0" smtClean="0">
                  <a:solidFill>
                    <a:srgbClr val="008000"/>
                  </a:solidFill>
                  <a:latin typeface="Calibri"/>
                  <a:cs typeface="Calibri"/>
                </a:rPr>
                <a:t>Modèle </a:t>
              </a:r>
            </a:p>
            <a:p>
              <a:pPr algn="ctr" eaLnBrk="1" hangingPunct="1">
                <a:spcBef>
                  <a:spcPct val="0"/>
                </a:spcBef>
              </a:pPr>
              <a:r>
                <a:rPr lang="fr-FR" sz="2000" b="1" dirty="0" smtClean="0">
                  <a:solidFill>
                    <a:srgbClr val="008000"/>
                  </a:solidFill>
                  <a:latin typeface="Calibri"/>
                  <a:cs typeface="Calibri"/>
                </a:rPr>
                <a:t>de filière</a:t>
              </a:r>
              <a:endParaRPr lang="fr-FR" sz="4000" dirty="0">
                <a:solidFill>
                  <a:srgbClr val="008000"/>
                </a:solidFill>
                <a:latin typeface="Calibri"/>
                <a:cs typeface="Calibri"/>
              </a:endParaRPr>
            </a:p>
          </p:txBody>
        </p:sp>
        <p:sp>
          <p:nvSpPr>
            <p:cNvPr id="21" name="Text Box 20"/>
            <p:cNvSpPr txBox="1">
              <a:spLocks noChangeArrowheads="1"/>
            </p:cNvSpPr>
            <p:nvPr/>
          </p:nvSpPr>
          <p:spPr bwMode="auto">
            <a:xfrm>
              <a:off x="264" y="2678"/>
              <a:ext cx="1549" cy="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50000"/>
                </a:spcBef>
                <a:spcAft>
                  <a:spcPct val="0"/>
                </a:spcAft>
                <a:defRPr>
                  <a:solidFill>
                    <a:schemeClr val="tx1"/>
                  </a:solidFill>
                  <a:latin typeface="Arial" charset="0"/>
                  <a:ea typeface="ＭＳ Ｐゴシック" charset="0"/>
                </a:defRPr>
              </a:lvl6pPr>
              <a:lvl7pPr marL="2971800" indent="-228600" eaLnBrk="0" fontAlgn="base" hangingPunct="0">
                <a:spcBef>
                  <a:spcPct val="50000"/>
                </a:spcBef>
                <a:spcAft>
                  <a:spcPct val="0"/>
                </a:spcAft>
                <a:defRPr>
                  <a:solidFill>
                    <a:schemeClr val="tx1"/>
                  </a:solidFill>
                  <a:latin typeface="Arial" charset="0"/>
                  <a:ea typeface="ＭＳ Ｐゴシック" charset="0"/>
                </a:defRPr>
              </a:lvl7pPr>
              <a:lvl8pPr marL="3429000" indent="-228600" eaLnBrk="0" fontAlgn="base" hangingPunct="0">
                <a:spcBef>
                  <a:spcPct val="50000"/>
                </a:spcBef>
                <a:spcAft>
                  <a:spcPct val="0"/>
                </a:spcAft>
                <a:defRPr>
                  <a:solidFill>
                    <a:schemeClr val="tx1"/>
                  </a:solidFill>
                  <a:latin typeface="Arial" charset="0"/>
                  <a:ea typeface="ＭＳ Ｐゴシック" charset="0"/>
                </a:defRPr>
              </a:lvl8pPr>
              <a:lvl9pPr marL="3886200" indent="-228600" eaLnBrk="0" fontAlgn="base" hangingPunct="0">
                <a:spcBef>
                  <a:spcPct val="50000"/>
                </a:spcBef>
                <a:spcAft>
                  <a:spcPct val="0"/>
                </a:spcAft>
                <a:defRPr>
                  <a:solidFill>
                    <a:schemeClr val="tx1"/>
                  </a:solidFill>
                  <a:latin typeface="Arial" charset="0"/>
                  <a:ea typeface="ＭＳ Ｐゴシック" charset="0"/>
                </a:defRPr>
              </a:lvl9pPr>
            </a:lstStyle>
            <a:p>
              <a:pPr algn="ctr" eaLnBrk="1" hangingPunct="1">
                <a:spcBef>
                  <a:spcPct val="0"/>
                </a:spcBef>
              </a:pPr>
              <a:r>
                <a:rPr lang="en-US" dirty="0">
                  <a:solidFill>
                    <a:srgbClr val="CC00FF"/>
                  </a:solidFill>
                  <a:latin typeface="Calibri"/>
                  <a:cs typeface="Calibri"/>
                </a:rPr>
                <a:t> </a:t>
              </a:r>
              <a:r>
                <a:rPr lang="fr-FR" dirty="0" smtClean="0">
                  <a:solidFill>
                    <a:srgbClr val="CC00FF"/>
                  </a:solidFill>
                  <a:latin typeface="Calibri"/>
                  <a:cs typeface="Calibri"/>
                </a:rPr>
                <a:t>Enjeu de </a:t>
              </a:r>
            </a:p>
            <a:p>
              <a:pPr algn="ctr" eaLnBrk="1" hangingPunct="1">
                <a:spcBef>
                  <a:spcPct val="0"/>
                </a:spcBef>
              </a:pPr>
              <a:r>
                <a:rPr lang="fr-FR" dirty="0" smtClean="0">
                  <a:solidFill>
                    <a:srgbClr val="CC00FF"/>
                  </a:solidFill>
                  <a:latin typeface="Calibri"/>
                  <a:cs typeface="Calibri"/>
                </a:rPr>
                <a:t>compétitivité </a:t>
              </a:r>
            </a:p>
            <a:p>
              <a:pPr algn="ctr" eaLnBrk="1" hangingPunct="1">
                <a:spcBef>
                  <a:spcPct val="0"/>
                </a:spcBef>
              </a:pPr>
              <a:r>
                <a:rPr lang="fr-FR" dirty="0" smtClean="0">
                  <a:solidFill>
                    <a:srgbClr val="CC00FF"/>
                  </a:solidFill>
                  <a:latin typeface="Calibri"/>
                  <a:cs typeface="Calibri"/>
                </a:rPr>
                <a:t>de filière</a:t>
              </a:r>
              <a:endParaRPr lang="fr-FR" dirty="0">
                <a:solidFill>
                  <a:srgbClr val="CC00FF"/>
                </a:solidFill>
                <a:latin typeface="Calibri"/>
                <a:cs typeface="Calibri"/>
              </a:endParaRPr>
            </a:p>
          </p:txBody>
        </p:sp>
        <p:sp>
          <p:nvSpPr>
            <p:cNvPr id="22" name="Oval 21"/>
            <p:cNvSpPr>
              <a:spLocks noChangeArrowheads="1"/>
            </p:cNvSpPr>
            <p:nvPr/>
          </p:nvSpPr>
          <p:spPr bwMode="auto">
            <a:xfrm>
              <a:off x="329" y="2563"/>
              <a:ext cx="1453" cy="680"/>
            </a:xfrm>
            <a:prstGeom prst="ellipse">
              <a:avLst/>
            </a:prstGeom>
            <a:noFill/>
            <a:ln w="19050">
              <a:solidFill>
                <a:srgbClr val="CC00FF"/>
              </a:solidFill>
              <a:round/>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p>
              <a:endParaRPr lang="fr-FR"/>
            </a:p>
          </p:txBody>
        </p:sp>
      </p:grpSp>
    </p:spTree>
    <p:extLst>
      <p:ext uri="{BB962C8B-B14F-4D97-AF65-F5344CB8AC3E}">
        <p14:creationId xmlns:p14="http://schemas.microsoft.com/office/powerpoint/2010/main" xmlns="" val="176401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3) La sous-traitance dans la crise</a:t>
            </a:r>
            <a:endParaRPr lang="fr-FR" dirty="0"/>
          </a:p>
        </p:txBody>
      </p:sp>
      <p:sp>
        <p:nvSpPr>
          <p:cNvPr id="3" name="Sous-titre 2"/>
          <p:cNvSpPr>
            <a:spLocks noGrp="1"/>
          </p:cNvSpPr>
          <p:nvPr>
            <p:ph type="subTitle" idx="1"/>
          </p:nvPr>
        </p:nvSpPr>
        <p:spPr>
          <a:xfrm>
            <a:off x="4235082" y="4356958"/>
            <a:ext cx="4324718" cy="1967642"/>
          </a:xfrm>
        </p:spPr>
        <p:txBody>
          <a:bodyPr>
            <a:noAutofit/>
          </a:bodyPr>
          <a:lstStyle/>
          <a:p>
            <a:r>
              <a:rPr lang="fr-FR" dirty="0" smtClean="0"/>
              <a:t>Une </a:t>
            </a:r>
            <a:r>
              <a:rPr lang="fr-FR" dirty="0"/>
              <a:t>enquête </a:t>
            </a:r>
            <a:r>
              <a:rPr lang="fr-FR" dirty="0" err="1" smtClean="0"/>
              <a:t>Syndex</a:t>
            </a:r>
            <a:r>
              <a:rPr lang="fr-FR" dirty="0" smtClean="0"/>
              <a:t> en </a:t>
            </a:r>
            <a:r>
              <a:rPr lang="fr-FR" dirty="0"/>
              <a:t>2010</a:t>
            </a:r>
            <a:br>
              <a:rPr lang="fr-FR" dirty="0"/>
            </a:br>
            <a:r>
              <a:rPr lang="fr-FR" dirty="0"/>
              <a:t>sur la gestion de la crise chez les sous-traitants</a:t>
            </a:r>
          </a:p>
        </p:txBody>
      </p:sp>
    </p:spTree>
    <p:extLst>
      <p:ext uri="{BB962C8B-B14F-4D97-AF65-F5344CB8AC3E}">
        <p14:creationId xmlns:p14="http://schemas.microsoft.com/office/powerpoint/2010/main" xmlns="" val="3987282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35082" y="3048000"/>
            <a:ext cx="4515218" cy="1443318"/>
          </a:xfrm>
        </p:spPr>
        <p:txBody>
          <a:bodyPr>
            <a:normAutofit/>
          </a:bodyPr>
          <a:lstStyle/>
          <a:p>
            <a:r>
              <a:rPr lang="fr-FR" dirty="0" smtClean="0"/>
              <a:t>Présentation du cabinet Syndex</a:t>
            </a:r>
            <a:endParaRPr lang="fr-FR" dirty="0"/>
          </a:p>
        </p:txBody>
      </p:sp>
      <p:sp>
        <p:nvSpPr>
          <p:cNvPr id="3" name="Sous-titre 2"/>
          <p:cNvSpPr>
            <a:spLocks noGrp="1"/>
          </p:cNvSpPr>
          <p:nvPr>
            <p:ph type="subTitle" idx="1"/>
          </p:nvPr>
        </p:nvSpPr>
        <p:spPr>
          <a:xfrm>
            <a:off x="4235082" y="4356958"/>
            <a:ext cx="4324718" cy="1967642"/>
          </a:xfrm>
        </p:spPr>
        <p:txBody>
          <a:bodyPr>
            <a:noAutofit/>
          </a:bodyPr>
          <a:lstStyle/>
          <a:p>
            <a:r>
              <a:rPr lang="fr-FR" dirty="0" smtClean="0"/>
              <a:t>Un métier au plus proche des réalités économiques et sociales</a:t>
            </a:r>
            <a:endParaRPr lang="fr-FR" dirty="0"/>
          </a:p>
        </p:txBody>
      </p:sp>
    </p:spTree>
    <p:extLst>
      <p:ext uri="{BB962C8B-B14F-4D97-AF65-F5344CB8AC3E}">
        <p14:creationId xmlns:p14="http://schemas.microsoft.com/office/powerpoint/2010/main" xmlns="" val="1396619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139" y="1600201"/>
            <a:ext cx="7300370" cy="477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p:txBody>
          <a:bodyPr>
            <a:normAutofit/>
          </a:bodyPr>
          <a:lstStyle/>
          <a:p>
            <a:r>
              <a:rPr lang="fr-FR" sz="2800" dirty="0"/>
              <a:t>Un effondrement de l’activité chez les sous-traitants globalement démultiplié par rapport </a:t>
            </a:r>
            <a:r>
              <a:rPr lang="fr-FR" sz="2800" dirty="0" smtClean="0"/>
              <a:t>à leur secteur</a:t>
            </a:r>
            <a:endParaRPr lang="fr-FR" sz="2800" dirty="0"/>
          </a:p>
        </p:txBody>
      </p:sp>
      <p:sp>
        <p:nvSpPr>
          <p:cNvPr id="6" name="ZoneTexte 6"/>
          <p:cNvSpPr txBox="1">
            <a:spLocks noChangeArrowheads="1"/>
          </p:cNvSpPr>
          <p:nvPr/>
        </p:nvSpPr>
        <p:spPr bwMode="auto">
          <a:xfrm>
            <a:off x="1282700" y="4501377"/>
            <a:ext cx="1004887"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ctr" eaLnBrk="0" hangingPunct="0">
              <a:spcBef>
                <a:spcPct val="50000"/>
              </a:spcBef>
              <a:defRPr sz="1000" b="1">
                <a:solidFill>
                  <a:srgbClr val="134F8F"/>
                </a:solidFill>
                <a:latin typeface="Arial Narrow" charset="0"/>
                <a:ea typeface="ＭＳ Ｐゴシック" charset="0"/>
              </a:defRPr>
            </a:lvl1pPr>
            <a:lvl2pPr marL="742950" indent="-285750" algn="ctr" eaLnBrk="0" hangingPunct="0">
              <a:spcBef>
                <a:spcPct val="50000"/>
              </a:spcBef>
              <a:defRPr sz="1000" b="1">
                <a:solidFill>
                  <a:srgbClr val="134F8F"/>
                </a:solidFill>
                <a:latin typeface="Arial Narrow" charset="0"/>
                <a:ea typeface="ＭＳ Ｐゴシック" charset="0"/>
              </a:defRPr>
            </a:lvl2pPr>
            <a:lvl3pPr marL="1143000" indent="-228600" algn="ctr" eaLnBrk="0" hangingPunct="0">
              <a:spcBef>
                <a:spcPct val="50000"/>
              </a:spcBef>
              <a:defRPr sz="1000" b="1">
                <a:solidFill>
                  <a:srgbClr val="134F8F"/>
                </a:solidFill>
                <a:latin typeface="Arial Narrow" charset="0"/>
                <a:ea typeface="ＭＳ Ｐゴシック" charset="0"/>
              </a:defRPr>
            </a:lvl3pPr>
            <a:lvl4pPr marL="1600200" indent="-228600" algn="ctr" eaLnBrk="0" hangingPunct="0">
              <a:spcBef>
                <a:spcPct val="50000"/>
              </a:spcBef>
              <a:defRPr sz="1000" b="1">
                <a:solidFill>
                  <a:srgbClr val="134F8F"/>
                </a:solidFill>
                <a:latin typeface="Arial Narrow" charset="0"/>
                <a:ea typeface="ＭＳ Ｐゴシック" charset="0"/>
              </a:defRPr>
            </a:lvl4pPr>
            <a:lvl5pPr marL="2057400" indent="-228600" algn="ctr" eaLnBrk="0" hangingPunct="0">
              <a:spcBef>
                <a:spcPct val="50000"/>
              </a:spcBef>
              <a:defRPr sz="1000" b="1">
                <a:solidFill>
                  <a:srgbClr val="134F8F"/>
                </a:solidFill>
                <a:latin typeface="Arial Narrow" charset="0"/>
                <a:ea typeface="ＭＳ Ｐゴシック" charset="0"/>
              </a:defRPr>
            </a:lvl5pPr>
            <a:lvl6pPr marL="2514600" indent="-228600" algn="ctr" eaLnBrk="0" fontAlgn="base" hangingPunct="0">
              <a:spcBef>
                <a:spcPct val="50000"/>
              </a:spcBef>
              <a:spcAft>
                <a:spcPct val="0"/>
              </a:spcAft>
              <a:defRPr sz="1000" b="1">
                <a:solidFill>
                  <a:srgbClr val="134F8F"/>
                </a:solidFill>
                <a:latin typeface="Arial Narrow" charset="0"/>
                <a:ea typeface="ＭＳ Ｐゴシック" charset="0"/>
              </a:defRPr>
            </a:lvl6pPr>
            <a:lvl7pPr marL="2971800" indent="-228600" algn="ctr" eaLnBrk="0" fontAlgn="base" hangingPunct="0">
              <a:spcBef>
                <a:spcPct val="50000"/>
              </a:spcBef>
              <a:spcAft>
                <a:spcPct val="0"/>
              </a:spcAft>
              <a:defRPr sz="1000" b="1">
                <a:solidFill>
                  <a:srgbClr val="134F8F"/>
                </a:solidFill>
                <a:latin typeface="Arial Narrow" charset="0"/>
                <a:ea typeface="ＭＳ Ｐゴシック" charset="0"/>
              </a:defRPr>
            </a:lvl7pPr>
            <a:lvl8pPr marL="3429000" indent="-228600" algn="ctr" eaLnBrk="0" fontAlgn="base" hangingPunct="0">
              <a:spcBef>
                <a:spcPct val="50000"/>
              </a:spcBef>
              <a:spcAft>
                <a:spcPct val="0"/>
              </a:spcAft>
              <a:defRPr sz="1000" b="1">
                <a:solidFill>
                  <a:srgbClr val="134F8F"/>
                </a:solidFill>
                <a:latin typeface="Arial Narrow" charset="0"/>
                <a:ea typeface="ＭＳ Ｐゴシック" charset="0"/>
              </a:defRPr>
            </a:lvl8pPr>
            <a:lvl9pPr marL="3886200" indent="-228600" algn="ctr" eaLnBrk="0" fontAlgn="base" hangingPunct="0">
              <a:spcBef>
                <a:spcPct val="50000"/>
              </a:spcBef>
              <a:spcAft>
                <a:spcPct val="0"/>
              </a:spcAft>
              <a:defRPr sz="1000" b="1">
                <a:solidFill>
                  <a:srgbClr val="134F8F"/>
                </a:solidFill>
                <a:latin typeface="Arial Narrow" charset="0"/>
                <a:ea typeface="ＭＳ Ｐゴシック" charset="0"/>
              </a:defRPr>
            </a:lvl9pPr>
          </a:lstStyle>
          <a:p>
            <a:pPr eaLnBrk="1" hangingPunct="1"/>
            <a:r>
              <a:rPr lang="fr-FR" sz="1200" dirty="0" smtClean="0">
                <a:solidFill>
                  <a:srgbClr val="00B050"/>
                </a:solidFill>
              </a:rPr>
              <a:t>Electronique</a:t>
            </a:r>
            <a:endParaRPr lang="fr-FR" sz="1200" dirty="0">
              <a:solidFill>
                <a:srgbClr val="00B050"/>
              </a:solidFill>
            </a:endParaRPr>
          </a:p>
        </p:txBody>
      </p:sp>
      <p:sp>
        <p:nvSpPr>
          <p:cNvPr id="7" name="ZoneTexte 8"/>
          <p:cNvSpPr txBox="1">
            <a:spLocks noChangeArrowheads="1"/>
          </p:cNvSpPr>
          <p:nvPr/>
        </p:nvSpPr>
        <p:spPr bwMode="auto">
          <a:xfrm>
            <a:off x="5286375" y="4572000"/>
            <a:ext cx="8191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spcBef>
                <a:spcPct val="50000"/>
              </a:spcBef>
              <a:defRPr sz="1000" b="1">
                <a:solidFill>
                  <a:srgbClr val="134F8F"/>
                </a:solidFill>
                <a:latin typeface="Arial Narrow" charset="0"/>
                <a:ea typeface="ＭＳ Ｐゴシック" charset="0"/>
              </a:defRPr>
            </a:lvl1pPr>
            <a:lvl2pPr marL="742950" indent="-285750" algn="ctr" eaLnBrk="0" hangingPunct="0">
              <a:spcBef>
                <a:spcPct val="50000"/>
              </a:spcBef>
              <a:defRPr sz="1000" b="1">
                <a:solidFill>
                  <a:srgbClr val="134F8F"/>
                </a:solidFill>
                <a:latin typeface="Arial Narrow" charset="0"/>
                <a:ea typeface="ＭＳ Ｐゴシック" charset="0"/>
              </a:defRPr>
            </a:lvl2pPr>
            <a:lvl3pPr marL="1143000" indent="-228600" algn="ctr" eaLnBrk="0" hangingPunct="0">
              <a:spcBef>
                <a:spcPct val="50000"/>
              </a:spcBef>
              <a:defRPr sz="1000" b="1">
                <a:solidFill>
                  <a:srgbClr val="134F8F"/>
                </a:solidFill>
                <a:latin typeface="Arial Narrow" charset="0"/>
                <a:ea typeface="ＭＳ Ｐゴシック" charset="0"/>
              </a:defRPr>
            </a:lvl3pPr>
            <a:lvl4pPr marL="1600200" indent="-228600" algn="ctr" eaLnBrk="0" hangingPunct="0">
              <a:spcBef>
                <a:spcPct val="50000"/>
              </a:spcBef>
              <a:defRPr sz="1000" b="1">
                <a:solidFill>
                  <a:srgbClr val="134F8F"/>
                </a:solidFill>
                <a:latin typeface="Arial Narrow" charset="0"/>
                <a:ea typeface="ＭＳ Ｐゴシック" charset="0"/>
              </a:defRPr>
            </a:lvl4pPr>
            <a:lvl5pPr marL="2057400" indent="-228600" algn="ctr" eaLnBrk="0" hangingPunct="0">
              <a:spcBef>
                <a:spcPct val="50000"/>
              </a:spcBef>
              <a:defRPr sz="1000" b="1">
                <a:solidFill>
                  <a:srgbClr val="134F8F"/>
                </a:solidFill>
                <a:latin typeface="Arial Narrow" charset="0"/>
                <a:ea typeface="ＭＳ Ｐゴシック" charset="0"/>
              </a:defRPr>
            </a:lvl5pPr>
            <a:lvl6pPr marL="2514600" indent="-228600" algn="ctr" eaLnBrk="0" fontAlgn="base" hangingPunct="0">
              <a:spcBef>
                <a:spcPct val="50000"/>
              </a:spcBef>
              <a:spcAft>
                <a:spcPct val="0"/>
              </a:spcAft>
              <a:defRPr sz="1000" b="1">
                <a:solidFill>
                  <a:srgbClr val="134F8F"/>
                </a:solidFill>
                <a:latin typeface="Arial Narrow" charset="0"/>
                <a:ea typeface="ＭＳ Ｐゴシック" charset="0"/>
              </a:defRPr>
            </a:lvl6pPr>
            <a:lvl7pPr marL="2971800" indent="-228600" algn="ctr" eaLnBrk="0" fontAlgn="base" hangingPunct="0">
              <a:spcBef>
                <a:spcPct val="50000"/>
              </a:spcBef>
              <a:spcAft>
                <a:spcPct val="0"/>
              </a:spcAft>
              <a:defRPr sz="1000" b="1">
                <a:solidFill>
                  <a:srgbClr val="134F8F"/>
                </a:solidFill>
                <a:latin typeface="Arial Narrow" charset="0"/>
                <a:ea typeface="ＭＳ Ｐゴシック" charset="0"/>
              </a:defRPr>
            </a:lvl7pPr>
            <a:lvl8pPr marL="3429000" indent="-228600" algn="ctr" eaLnBrk="0" fontAlgn="base" hangingPunct="0">
              <a:spcBef>
                <a:spcPct val="50000"/>
              </a:spcBef>
              <a:spcAft>
                <a:spcPct val="0"/>
              </a:spcAft>
              <a:defRPr sz="1000" b="1">
                <a:solidFill>
                  <a:srgbClr val="134F8F"/>
                </a:solidFill>
                <a:latin typeface="Arial Narrow" charset="0"/>
                <a:ea typeface="ＭＳ Ｐゴシック" charset="0"/>
              </a:defRPr>
            </a:lvl8pPr>
            <a:lvl9pPr marL="3886200" indent="-228600" algn="ctr" eaLnBrk="0" fontAlgn="base" hangingPunct="0">
              <a:spcBef>
                <a:spcPct val="50000"/>
              </a:spcBef>
              <a:spcAft>
                <a:spcPct val="0"/>
              </a:spcAft>
              <a:defRPr sz="1000" b="1">
                <a:solidFill>
                  <a:srgbClr val="134F8F"/>
                </a:solidFill>
                <a:latin typeface="Arial Narrow" charset="0"/>
                <a:ea typeface="ＭＳ Ｐゴシック" charset="0"/>
              </a:defRPr>
            </a:lvl9pPr>
          </a:lstStyle>
          <a:p>
            <a:pPr eaLnBrk="1" hangingPunct="1"/>
            <a:r>
              <a:rPr lang="fr-FR" sz="1200" dirty="0">
                <a:solidFill>
                  <a:srgbClr val="FFC000"/>
                </a:solidFill>
              </a:rPr>
              <a:t>Auto</a:t>
            </a:r>
          </a:p>
        </p:txBody>
      </p:sp>
      <p:sp>
        <p:nvSpPr>
          <p:cNvPr id="8" name="ZoneTexte 11"/>
          <p:cNvSpPr txBox="1">
            <a:spLocks noChangeArrowheads="1"/>
          </p:cNvSpPr>
          <p:nvPr/>
        </p:nvSpPr>
        <p:spPr bwMode="auto">
          <a:xfrm>
            <a:off x="6972300" y="3057525"/>
            <a:ext cx="8191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spcBef>
                <a:spcPct val="50000"/>
              </a:spcBef>
              <a:defRPr sz="1000" b="1">
                <a:solidFill>
                  <a:srgbClr val="134F8F"/>
                </a:solidFill>
                <a:latin typeface="Arial Narrow" charset="0"/>
                <a:ea typeface="ＭＳ Ｐゴシック" charset="0"/>
              </a:defRPr>
            </a:lvl1pPr>
            <a:lvl2pPr marL="742950" indent="-285750" algn="ctr" eaLnBrk="0" hangingPunct="0">
              <a:spcBef>
                <a:spcPct val="50000"/>
              </a:spcBef>
              <a:defRPr sz="1000" b="1">
                <a:solidFill>
                  <a:srgbClr val="134F8F"/>
                </a:solidFill>
                <a:latin typeface="Arial Narrow" charset="0"/>
                <a:ea typeface="ＭＳ Ｐゴシック" charset="0"/>
              </a:defRPr>
            </a:lvl2pPr>
            <a:lvl3pPr marL="1143000" indent="-228600" algn="ctr" eaLnBrk="0" hangingPunct="0">
              <a:spcBef>
                <a:spcPct val="50000"/>
              </a:spcBef>
              <a:defRPr sz="1000" b="1">
                <a:solidFill>
                  <a:srgbClr val="134F8F"/>
                </a:solidFill>
                <a:latin typeface="Arial Narrow" charset="0"/>
                <a:ea typeface="ＭＳ Ｐゴシック" charset="0"/>
              </a:defRPr>
            </a:lvl3pPr>
            <a:lvl4pPr marL="1600200" indent="-228600" algn="ctr" eaLnBrk="0" hangingPunct="0">
              <a:spcBef>
                <a:spcPct val="50000"/>
              </a:spcBef>
              <a:defRPr sz="1000" b="1">
                <a:solidFill>
                  <a:srgbClr val="134F8F"/>
                </a:solidFill>
                <a:latin typeface="Arial Narrow" charset="0"/>
                <a:ea typeface="ＭＳ Ｐゴシック" charset="0"/>
              </a:defRPr>
            </a:lvl4pPr>
            <a:lvl5pPr marL="2057400" indent="-228600" algn="ctr" eaLnBrk="0" hangingPunct="0">
              <a:spcBef>
                <a:spcPct val="50000"/>
              </a:spcBef>
              <a:defRPr sz="1000" b="1">
                <a:solidFill>
                  <a:srgbClr val="134F8F"/>
                </a:solidFill>
                <a:latin typeface="Arial Narrow" charset="0"/>
                <a:ea typeface="ＭＳ Ｐゴシック" charset="0"/>
              </a:defRPr>
            </a:lvl5pPr>
            <a:lvl6pPr marL="2514600" indent="-228600" algn="ctr" eaLnBrk="0" fontAlgn="base" hangingPunct="0">
              <a:spcBef>
                <a:spcPct val="50000"/>
              </a:spcBef>
              <a:spcAft>
                <a:spcPct val="0"/>
              </a:spcAft>
              <a:defRPr sz="1000" b="1">
                <a:solidFill>
                  <a:srgbClr val="134F8F"/>
                </a:solidFill>
                <a:latin typeface="Arial Narrow" charset="0"/>
                <a:ea typeface="ＭＳ Ｐゴシック" charset="0"/>
              </a:defRPr>
            </a:lvl6pPr>
            <a:lvl7pPr marL="2971800" indent="-228600" algn="ctr" eaLnBrk="0" fontAlgn="base" hangingPunct="0">
              <a:spcBef>
                <a:spcPct val="50000"/>
              </a:spcBef>
              <a:spcAft>
                <a:spcPct val="0"/>
              </a:spcAft>
              <a:defRPr sz="1000" b="1">
                <a:solidFill>
                  <a:srgbClr val="134F8F"/>
                </a:solidFill>
                <a:latin typeface="Arial Narrow" charset="0"/>
                <a:ea typeface="ＭＳ Ｐゴシック" charset="0"/>
              </a:defRPr>
            </a:lvl7pPr>
            <a:lvl8pPr marL="3429000" indent="-228600" algn="ctr" eaLnBrk="0" fontAlgn="base" hangingPunct="0">
              <a:spcBef>
                <a:spcPct val="50000"/>
              </a:spcBef>
              <a:spcAft>
                <a:spcPct val="0"/>
              </a:spcAft>
              <a:defRPr sz="1000" b="1">
                <a:solidFill>
                  <a:srgbClr val="134F8F"/>
                </a:solidFill>
                <a:latin typeface="Arial Narrow" charset="0"/>
                <a:ea typeface="ＭＳ Ｐゴシック" charset="0"/>
              </a:defRPr>
            </a:lvl8pPr>
            <a:lvl9pPr marL="3886200" indent="-228600" algn="ctr" eaLnBrk="0" fontAlgn="base" hangingPunct="0">
              <a:spcBef>
                <a:spcPct val="50000"/>
              </a:spcBef>
              <a:spcAft>
                <a:spcPct val="0"/>
              </a:spcAft>
              <a:defRPr sz="1000" b="1">
                <a:solidFill>
                  <a:srgbClr val="134F8F"/>
                </a:solidFill>
                <a:latin typeface="Arial Narrow" charset="0"/>
                <a:ea typeface="ＭＳ Ｐゴシック" charset="0"/>
              </a:defRPr>
            </a:lvl9pPr>
          </a:lstStyle>
          <a:p>
            <a:pPr eaLnBrk="1" hangingPunct="1"/>
            <a:r>
              <a:rPr lang="fr-FR" sz="1200" dirty="0" err="1">
                <a:solidFill>
                  <a:srgbClr val="FF0000"/>
                </a:solidFill>
              </a:rPr>
              <a:t>Aéro</a:t>
            </a:r>
            <a:endParaRPr lang="fr-FR" sz="1200" dirty="0">
              <a:solidFill>
                <a:srgbClr val="FF0000"/>
              </a:solidFill>
            </a:endParaRPr>
          </a:p>
        </p:txBody>
      </p:sp>
      <p:sp>
        <p:nvSpPr>
          <p:cNvPr id="9" name="Line 10"/>
          <p:cNvSpPr>
            <a:spLocks noChangeShapeType="1"/>
          </p:cNvSpPr>
          <p:nvPr/>
        </p:nvSpPr>
        <p:spPr bwMode="auto">
          <a:xfrm>
            <a:off x="1282700" y="2984500"/>
            <a:ext cx="1004887"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 name="Line 11"/>
          <p:cNvSpPr>
            <a:spLocks noChangeShapeType="1"/>
          </p:cNvSpPr>
          <p:nvPr/>
        </p:nvSpPr>
        <p:spPr bwMode="auto">
          <a:xfrm>
            <a:off x="2336800" y="3057525"/>
            <a:ext cx="2503488" cy="476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 name="Line 12"/>
          <p:cNvSpPr>
            <a:spLocks noChangeShapeType="1"/>
          </p:cNvSpPr>
          <p:nvPr/>
        </p:nvSpPr>
        <p:spPr bwMode="auto">
          <a:xfrm flipV="1">
            <a:off x="5092699" y="3332162"/>
            <a:ext cx="1306513" cy="9524"/>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 name="Line 13"/>
          <p:cNvSpPr>
            <a:spLocks noChangeShapeType="1"/>
          </p:cNvSpPr>
          <p:nvPr/>
        </p:nvSpPr>
        <p:spPr bwMode="auto">
          <a:xfrm flipV="1">
            <a:off x="6399213" y="2392361"/>
            <a:ext cx="1392237" cy="2222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 name="Text Box 14"/>
          <p:cNvSpPr txBox="1">
            <a:spLocks noChangeArrowheads="1"/>
          </p:cNvSpPr>
          <p:nvPr/>
        </p:nvSpPr>
        <p:spPr bwMode="auto">
          <a:xfrm>
            <a:off x="6399213" y="4678363"/>
            <a:ext cx="1701800" cy="64633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sz="1200" b="1" dirty="0" smtClean="0">
                <a:solidFill>
                  <a:schemeClr val="tx1"/>
                </a:solidFill>
                <a:latin typeface="Arial Narrow"/>
                <a:cs typeface="Arial Narrow"/>
              </a:rPr>
              <a:t>---- En </a:t>
            </a:r>
            <a:r>
              <a:rPr lang="fr-FR" sz="1200" b="1" dirty="0">
                <a:solidFill>
                  <a:schemeClr val="tx1"/>
                </a:solidFill>
                <a:latin typeface="Arial Narrow"/>
                <a:cs typeface="Arial Narrow"/>
              </a:rPr>
              <a:t>noir, évolution du secteur 2009 / 2007 (source INSEE)</a:t>
            </a:r>
          </a:p>
        </p:txBody>
      </p:sp>
      <p:sp>
        <p:nvSpPr>
          <p:cNvPr id="14" name="Rectangle 13"/>
          <p:cNvSpPr/>
          <p:nvPr/>
        </p:nvSpPr>
        <p:spPr>
          <a:xfrm>
            <a:off x="838139" y="5422900"/>
            <a:ext cx="7216647" cy="9525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charset="2"/>
              <a:buChar char="§"/>
            </a:pPr>
            <a:r>
              <a:rPr lang="fr-FR" dirty="0" smtClean="0"/>
              <a:t>Hormis dans l’aéronautique, les sous-traitants subissent un recul plus brutal de leur volume de facturation (écoulement des carnets de commandes ou des stocks chez les clients). </a:t>
            </a:r>
            <a:endParaRPr lang="fr-FR" dirty="0"/>
          </a:p>
        </p:txBody>
      </p:sp>
      <p:sp>
        <p:nvSpPr>
          <p:cNvPr id="15" name="ZoneTexte 8"/>
          <p:cNvSpPr txBox="1">
            <a:spLocks noChangeArrowheads="1"/>
          </p:cNvSpPr>
          <p:nvPr/>
        </p:nvSpPr>
        <p:spPr bwMode="auto">
          <a:xfrm>
            <a:off x="2287587" y="4846638"/>
            <a:ext cx="8191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spcBef>
                <a:spcPct val="50000"/>
              </a:spcBef>
              <a:defRPr sz="1000" b="1">
                <a:solidFill>
                  <a:srgbClr val="134F8F"/>
                </a:solidFill>
                <a:latin typeface="Arial Narrow" charset="0"/>
                <a:ea typeface="ＭＳ Ｐゴシック" charset="0"/>
              </a:defRPr>
            </a:lvl1pPr>
            <a:lvl2pPr marL="742950" indent="-285750" algn="ctr" eaLnBrk="0" hangingPunct="0">
              <a:spcBef>
                <a:spcPct val="50000"/>
              </a:spcBef>
              <a:defRPr sz="1000" b="1">
                <a:solidFill>
                  <a:srgbClr val="134F8F"/>
                </a:solidFill>
                <a:latin typeface="Arial Narrow" charset="0"/>
                <a:ea typeface="ＭＳ Ｐゴシック" charset="0"/>
              </a:defRPr>
            </a:lvl2pPr>
            <a:lvl3pPr marL="1143000" indent="-228600" algn="ctr" eaLnBrk="0" hangingPunct="0">
              <a:spcBef>
                <a:spcPct val="50000"/>
              </a:spcBef>
              <a:defRPr sz="1000" b="1">
                <a:solidFill>
                  <a:srgbClr val="134F8F"/>
                </a:solidFill>
                <a:latin typeface="Arial Narrow" charset="0"/>
                <a:ea typeface="ＭＳ Ｐゴシック" charset="0"/>
              </a:defRPr>
            </a:lvl3pPr>
            <a:lvl4pPr marL="1600200" indent="-228600" algn="ctr" eaLnBrk="0" hangingPunct="0">
              <a:spcBef>
                <a:spcPct val="50000"/>
              </a:spcBef>
              <a:defRPr sz="1000" b="1">
                <a:solidFill>
                  <a:srgbClr val="134F8F"/>
                </a:solidFill>
                <a:latin typeface="Arial Narrow" charset="0"/>
                <a:ea typeface="ＭＳ Ｐゴシック" charset="0"/>
              </a:defRPr>
            </a:lvl4pPr>
            <a:lvl5pPr marL="2057400" indent="-228600" algn="ctr" eaLnBrk="0" hangingPunct="0">
              <a:spcBef>
                <a:spcPct val="50000"/>
              </a:spcBef>
              <a:defRPr sz="1000" b="1">
                <a:solidFill>
                  <a:srgbClr val="134F8F"/>
                </a:solidFill>
                <a:latin typeface="Arial Narrow" charset="0"/>
                <a:ea typeface="ＭＳ Ｐゴシック" charset="0"/>
              </a:defRPr>
            </a:lvl5pPr>
            <a:lvl6pPr marL="2514600" indent="-228600" algn="ctr" eaLnBrk="0" fontAlgn="base" hangingPunct="0">
              <a:spcBef>
                <a:spcPct val="50000"/>
              </a:spcBef>
              <a:spcAft>
                <a:spcPct val="0"/>
              </a:spcAft>
              <a:defRPr sz="1000" b="1">
                <a:solidFill>
                  <a:srgbClr val="134F8F"/>
                </a:solidFill>
                <a:latin typeface="Arial Narrow" charset="0"/>
                <a:ea typeface="ＭＳ Ｐゴシック" charset="0"/>
              </a:defRPr>
            </a:lvl6pPr>
            <a:lvl7pPr marL="2971800" indent="-228600" algn="ctr" eaLnBrk="0" fontAlgn="base" hangingPunct="0">
              <a:spcBef>
                <a:spcPct val="50000"/>
              </a:spcBef>
              <a:spcAft>
                <a:spcPct val="0"/>
              </a:spcAft>
              <a:defRPr sz="1000" b="1">
                <a:solidFill>
                  <a:srgbClr val="134F8F"/>
                </a:solidFill>
                <a:latin typeface="Arial Narrow" charset="0"/>
                <a:ea typeface="ＭＳ Ｐゴシック" charset="0"/>
              </a:defRPr>
            </a:lvl7pPr>
            <a:lvl8pPr marL="3429000" indent="-228600" algn="ctr" eaLnBrk="0" fontAlgn="base" hangingPunct="0">
              <a:spcBef>
                <a:spcPct val="50000"/>
              </a:spcBef>
              <a:spcAft>
                <a:spcPct val="0"/>
              </a:spcAft>
              <a:defRPr sz="1000" b="1">
                <a:solidFill>
                  <a:srgbClr val="134F8F"/>
                </a:solidFill>
                <a:latin typeface="Arial Narrow" charset="0"/>
                <a:ea typeface="ＭＳ Ｐゴシック" charset="0"/>
              </a:defRPr>
            </a:lvl8pPr>
            <a:lvl9pPr marL="3886200" indent="-228600" algn="ctr" eaLnBrk="0" fontAlgn="base" hangingPunct="0">
              <a:spcBef>
                <a:spcPct val="50000"/>
              </a:spcBef>
              <a:spcAft>
                <a:spcPct val="0"/>
              </a:spcAft>
              <a:defRPr sz="1000" b="1">
                <a:solidFill>
                  <a:srgbClr val="134F8F"/>
                </a:solidFill>
                <a:latin typeface="Arial Narrow" charset="0"/>
                <a:ea typeface="ＭＳ Ｐゴシック" charset="0"/>
              </a:defRPr>
            </a:lvl9pPr>
          </a:lstStyle>
          <a:p>
            <a:pPr eaLnBrk="1" hangingPunct="1"/>
            <a:r>
              <a:rPr lang="fr-FR" sz="1200" dirty="0" smtClean="0">
                <a:solidFill>
                  <a:srgbClr val="3366FF"/>
                </a:solidFill>
              </a:rPr>
              <a:t>divers</a:t>
            </a:r>
            <a:endParaRPr lang="fr-FR" sz="1200" dirty="0">
              <a:solidFill>
                <a:srgbClr val="3366FF"/>
              </a:solidFill>
            </a:endParaRPr>
          </a:p>
        </p:txBody>
      </p:sp>
    </p:spTree>
    <p:extLst>
      <p:ext uri="{BB962C8B-B14F-4D97-AF65-F5344CB8AC3E}">
        <p14:creationId xmlns:p14="http://schemas.microsoft.com/office/powerpoint/2010/main" xmlns="" val="2138572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0"/>
          <p:cNvGrpSpPr>
            <a:grpSpLocks/>
          </p:cNvGrpSpPr>
          <p:nvPr/>
        </p:nvGrpSpPr>
        <p:grpSpPr bwMode="auto">
          <a:xfrm>
            <a:off x="711200" y="1612900"/>
            <a:ext cx="7315199" cy="4762500"/>
            <a:chOff x="330" y="1041"/>
            <a:chExt cx="5016" cy="3279"/>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 y="1041"/>
              <a:ext cx="5016" cy="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à coins arrondis 4"/>
            <p:cNvSpPr>
              <a:spLocks noChangeArrowheads="1"/>
            </p:cNvSpPr>
            <p:nvPr/>
          </p:nvSpPr>
          <p:spPr bwMode="auto">
            <a:xfrm>
              <a:off x="4204" y="1555"/>
              <a:ext cx="1124" cy="182"/>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a:spcBef>
                  <a:spcPct val="50000"/>
                </a:spcBef>
              </a:pPr>
              <a:endParaRPr lang="fr-FR"/>
            </a:p>
          </p:txBody>
        </p:sp>
        <p:sp>
          <p:nvSpPr>
            <p:cNvPr id="19" name="Rectangle à coins arrondis 5"/>
            <p:cNvSpPr>
              <a:spLocks noChangeArrowheads="1"/>
            </p:cNvSpPr>
            <p:nvPr/>
          </p:nvSpPr>
          <p:spPr bwMode="auto">
            <a:xfrm>
              <a:off x="3216" y="1559"/>
              <a:ext cx="960" cy="182"/>
            </a:xfrm>
            <a:prstGeom prst="roundRect">
              <a:avLst>
                <a:gd name="adj" fmla="val 16667"/>
              </a:avLst>
            </a:prstGeom>
            <a:noFill/>
            <a:ln w="25400">
              <a:solidFill>
                <a:srgbClr val="FFC00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a:spcBef>
                  <a:spcPct val="50000"/>
                </a:spcBef>
              </a:pPr>
              <a:endParaRPr lang="fr-FR"/>
            </a:p>
          </p:txBody>
        </p:sp>
        <p:sp>
          <p:nvSpPr>
            <p:cNvPr id="20" name="Rectangle à coins arrondis 6"/>
            <p:cNvSpPr>
              <a:spLocks noChangeArrowheads="1"/>
            </p:cNvSpPr>
            <p:nvPr/>
          </p:nvSpPr>
          <p:spPr bwMode="auto">
            <a:xfrm>
              <a:off x="655" y="1590"/>
              <a:ext cx="718" cy="182"/>
            </a:xfrm>
            <a:prstGeom prst="roundRect">
              <a:avLst>
                <a:gd name="adj" fmla="val 16667"/>
              </a:avLst>
            </a:prstGeom>
            <a:noFill/>
            <a:ln w="25400">
              <a:solidFill>
                <a:srgbClr val="00B05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a:spcBef>
                  <a:spcPct val="50000"/>
                </a:spcBef>
              </a:pPr>
              <a:endParaRPr lang="fr-FR"/>
            </a:p>
          </p:txBody>
        </p:sp>
        <p:sp>
          <p:nvSpPr>
            <p:cNvPr id="21" name="ZoneTexte 7"/>
            <p:cNvSpPr txBox="1">
              <a:spLocks noChangeArrowheads="1"/>
            </p:cNvSpPr>
            <p:nvPr/>
          </p:nvSpPr>
          <p:spPr bwMode="auto">
            <a:xfrm>
              <a:off x="4398" y="1302"/>
              <a:ext cx="516" cy="17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spcBef>
                  <a:spcPct val="50000"/>
                </a:spcBef>
                <a:defRPr sz="1000" b="1">
                  <a:solidFill>
                    <a:srgbClr val="134F8F"/>
                  </a:solidFill>
                  <a:latin typeface="Arial Narrow" charset="0"/>
                  <a:ea typeface="ＭＳ Ｐゴシック" charset="0"/>
                </a:defRPr>
              </a:lvl1pPr>
              <a:lvl2pPr marL="742950" indent="-285750" algn="ctr" eaLnBrk="0" hangingPunct="0">
                <a:spcBef>
                  <a:spcPct val="50000"/>
                </a:spcBef>
                <a:defRPr sz="1000" b="1">
                  <a:solidFill>
                    <a:srgbClr val="134F8F"/>
                  </a:solidFill>
                  <a:latin typeface="Arial Narrow" charset="0"/>
                  <a:ea typeface="ＭＳ Ｐゴシック" charset="0"/>
                </a:defRPr>
              </a:lvl2pPr>
              <a:lvl3pPr marL="1143000" indent="-228600" algn="ctr" eaLnBrk="0" hangingPunct="0">
                <a:spcBef>
                  <a:spcPct val="50000"/>
                </a:spcBef>
                <a:defRPr sz="1000" b="1">
                  <a:solidFill>
                    <a:srgbClr val="134F8F"/>
                  </a:solidFill>
                  <a:latin typeface="Arial Narrow" charset="0"/>
                  <a:ea typeface="ＭＳ Ｐゴシック" charset="0"/>
                </a:defRPr>
              </a:lvl3pPr>
              <a:lvl4pPr marL="1600200" indent="-228600" algn="ctr" eaLnBrk="0" hangingPunct="0">
                <a:spcBef>
                  <a:spcPct val="50000"/>
                </a:spcBef>
                <a:defRPr sz="1000" b="1">
                  <a:solidFill>
                    <a:srgbClr val="134F8F"/>
                  </a:solidFill>
                  <a:latin typeface="Arial Narrow" charset="0"/>
                  <a:ea typeface="ＭＳ Ｐゴシック" charset="0"/>
                </a:defRPr>
              </a:lvl4pPr>
              <a:lvl5pPr marL="2057400" indent="-228600" algn="ctr" eaLnBrk="0" hangingPunct="0">
                <a:spcBef>
                  <a:spcPct val="50000"/>
                </a:spcBef>
                <a:defRPr sz="1000" b="1">
                  <a:solidFill>
                    <a:srgbClr val="134F8F"/>
                  </a:solidFill>
                  <a:latin typeface="Arial Narrow" charset="0"/>
                  <a:ea typeface="ＭＳ Ｐゴシック" charset="0"/>
                </a:defRPr>
              </a:lvl5pPr>
              <a:lvl6pPr marL="2514600" indent="-228600" algn="ctr" eaLnBrk="0" fontAlgn="base" hangingPunct="0">
                <a:spcBef>
                  <a:spcPct val="50000"/>
                </a:spcBef>
                <a:spcAft>
                  <a:spcPct val="0"/>
                </a:spcAft>
                <a:defRPr sz="1000" b="1">
                  <a:solidFill>
                    <a:srgbClr val="134F8F"/>
                  </a:solidFill>
                  <a:latin typeface="Arial Narrow" charset="0"/>
                  <a:ea typeface="ＭＳ Ｐゴシック" charset="0"/>
                </a:defRPr>
              </a:lvl6pPr>
              <a:lvl7pPr marL="2971800" indent="-228600" algn="ctr" eaLnBrk="0" fontAlgn="base" hangingPunct="0">
                <a:spcBef>
                  <a:spcPct val="50000"/>
                </a:spcBef>
                <a:spcAft>
                  <a:spcPct val="0"/>
                </a:spcAft>
                <a:defRPr sz="1000" b="1">
                  <a:solidFill>
                    <a:srgbClr val="134F8F"/>
                  </a:solidFill>
                  <a:latin typeface="Arial Narrow" charset="0"/>
                  <a:ea typeface="ＭＳ Ｐゴシック" charset="0"/>
                </a:defRPr>
              </a:lvl7pPr>
              <a:lvl8pPr marL="3429000" indent="-228600" algn="ctr" eaLnBrk="0" fontAlgn="base" hangingPunct="0">
                <a:spcBef>
                  <a:spcPct val="50000"/>
                </a:spcBef>
                <a:spcAft>
                  <a:spcPct val="0"/>
                </a:spcAft>
                <a:defRPr sz="1000" b="1">
                  <a:solidFill>
                    <a:srgbClr val="134F8F"/>
                  </a:solidFill>
                  <a:latin typeface="Arial Narrow" charset="0"/>
                  <a:ea typeface="ＭＳ Ｐゴシック" charset="0"/>
                </a:defRPr>
              </a:lvl8pPr>
              <a:lvl9pPr marL="3886200" indent="-228600" algn="ctr" eaLnBrk="0" fontAlgn="base" hangingPunct="0">
                <a:spcBef>
                  <a:spcPct val="50000"/>
                </a:spcBef>
                <a:spcAft>
                  <a:spcPct val="0"/>
                </a:spcAft>
                <a:defRPr sz="1000" b="1">
                  <a:solidFill>
                    <a:srgbClr val="134F8F"/>
                  </a:solidFill>
                  <a:latin typeface="Arial Narrow" charset="0"/>
                  <a:ea typeface="ＭＳ Ｐゴシック" charset="0"/>
                </a:defRPr>
              </a:lvl9pPr>
            </a:lstStyle>
            <a:p>
              <a:pPr eaLnBrk="1" hangingPunct="1"/>
              <a:r>
                <a:rPr lang="fr-FR" sz="1200">
                  <a:solidFill>
                    <a:srgbClr val="FF0000"/>
                  </a:solidFill>
                </a:rPr>
                <a:t>Aéro</a:t>
              </a:r>
            </a:p>
          </p:txBody>
        </p:sp>
        <p:sp>
          <p:nvSpPr>
            <p:cNvPr id="22" name="ZoneTexte 8"/>
            <p:cNvSpPr txBox="1">
              <a:spLocks noChangeArrowheads="1"/>
            </p:cNvSpPr>
            <p:nvPr/>
          </p:nvSpPr>
          <p:spPr bwMode="auto">
            <a:xfrm>
              <a:off x="3330" y="2880"/>
              <a:ext cx="516" cy="17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spcBef>
                  <a:spcPct val="50000"/>
                </a:spcBef>
                <a:defRPr sz="1000" b="1">
                  <a:solidFill>
                    <a:srgbClr val="134F8F"/>
                  </a:solidFill>
                  <a:latin typeface="Arial Narrow" charset="0"/>
                  <a:ea typeface="ＭＳ Ｐゴシック" charset="0"/>
                </a:defRPr>
              </a:lvl1pPr>
              <a:lvl2pPr marL="742950" indent="-285750" algn="ctr" eaLnBrk="0" hangingPunct="0">
                <a:spcBef>
                  <a:spcPct val="50000"/>
                </a:spcBef>
                <a:defRPr sz="1000" b="1">
                  <a:solidFill>
                    <a:srgbClr val="134F8F"/>
                  </a:solidFill>
                  <a:latin typeface="Arial Narrow" charset="0"/>
                  <a:ea typeface="ＭＳ Ｐゴシック" charset="0"/>
                </a:defRPr>
              </a:lvl2pPr>
              <a:lvl3pPr marL="1143000" indent="-228600" algn="ctr" eaLnBrk="0" hangingPunct="0">
                <a:spcBef>
                  <a:spcPct val="50000"/>
                </a:spcBef>
                <a:defRPr sz="1000" b="1">
                  <a:solidFill>
                    <a:srgbClr val="134F8F"/>
                  </a:solidFill>
                  <a:latin typeface="Arial Narrow" charset="0"/>
                  <a:ea typeface="ＭＳ Ｐゴシック" charset="0"/>
                </a:defRPr>
              </a:lvl3pPr>
              <a:lvl4pPr marL="1600200" indent="-228600" algn="ctr" eaLnBrk="0" hangingPunct="0">
                <a:spcBef>
                  <a:spcPct val="50000"/>
                </a:spcBef>
                <a:defRPr sz="1000" b="1">
                  <a:solidFill>
                    <a:srgbClr val="134F8F"/>
                  </a:solidFill>
                  <a:latin typeface="Arial Narrow" charset="0"/>
                  <a:ea typeface="ＭＳ Ｐゴシック" charset="0"/>
                </a:defRPr>
              </a:lvl4pPr>
              <a:lvl5pPr marL="2057400" indent="-228600" algn="ctr" eaLnBrk="0" hangingPunct="0">
                <a:spcBef>
                  <a:spcPct val="50000"/>
                </a:spcBef>
                <a:defRPr sz="1000" b="1">
                  <a:solidFill>
                    <a:srgbClr val="134F8F"/>
                  </a:solidFill>
                  <a:latin typeface="Arial Narrow" charset="0"/>
                  <a:ea typeface="ＭＳ Ｐゴシック" charset="0"/>
                </a:defRPr>
              </a:lvl5pPr>
              <a:lvl6pPr marL="2514600" indent="-228600" algn="ctr" eaLnBrk="0" fontAlgn="base" hangingPunct="0">
                <a:spcBef>
                  <a:spcPct val="50000"/>
                </a:spcBef>
                <a:spcAft>
                  <a:spcPct val="0"/>
                </a:spcAft>
                <a:defRPr sz="1000" b="1">
                  <a:solidFill>
                    <a:srgbClr val="134F8F"/>
                  </a:solidFill>
                  <a:latin typeface="Arial Narrow" charset="0"/>
                  <a:ea typeface="ＭＳ Ｐゴシック" charset="0"/>
                </a:defRPr>
              </a:lvl6pPr>
              <a:lvl7pPr marL="2971800" indent="-228600" algn="ctr" eaLnBrk="0" fontAlgn="base" hangingPunct="0">
                <a:spcBef>
                  <a:spcPct val="50000"/>
                </a:spcBef>
                <a:spcAft>
                  <a:spcPct val="0"/>
                </a:spcAft>
                <a:defRPr sz="1000" b="1">
                  <a:solidFill>
                    <a:srgbClr val="134F8F"/>
                  </a:solidFill>
                  <a:latin typeface="Arial Narrow" charset="0"/>
                  <a:ea typeface="ＭＳ Ｐゴシック" charset="0"/>
                </a:defRPr>
              </a:lvl7pPr>
              <a:lvl8pPr marL="3429000" indent="-228600" algn="ctr" eaLnBrk="0" fontAlgn="base" hangingPunct="0">
                <a:spcBef>
                  <a:spcPct val="50000"/>
                </a:spcBef>
                <a:spcAft>
                  <a:spcPct val="0"/>
                </a:spcAft>
                <a:defRPr sz="1000" b="1">
                  <a:solidFill>
                    <a:srgbClr val="134F8F"/>
                  </a:solidFill>
                  <a:latin typeface="Arial Narrow" charset="0"/>
                  <a:ea typeface="ＭＳ Ｐゴシック" charset="0"/>
                </a:defRPr>
              </a:lvl8pPr>
              <a:lvl9pPr marL="3886200" indent="-228600" algn="ctr" eaLnBrk="0" fontAlgn="base" hangingPunct="0">
                <a:spcBef>
                  <a:spcPct val="50000"/>
                </a:spcBef>
                <a:spcAft>
                  <a:spcPct val="0"/>
                </a:spcAft>
                <a:defRPr sz="1000" b="1">
                  <a:solidFill>
                    <a:srgbClr val="134F8F"/>
                  </a:solidFill>
                  <a:latin typeface="Arial Narrow" charset="0"/>
                  <a:ea typeface="ＭＳ Ｐゴシック" charset="0"/>
                </a:defRPr>
              </a:lvl9pPr>
            </a:lstStyle>
            <a:p>
              <a:pPr eaLnBrk="1" hangingPunct="1"/>
              <a:r>
                <a:rPr lang="fr-FR" sz="1200">
                  <a:solidFill>
                    <a:srgbClr val="FFC000"/>
                  </a:solidFill>
                </a:rPr>
                <a:t>Auto</a:t>
              </a:r>
            </a:p>
          </p:txBody>
        </p:sp>
        <p:sp>
          <p:nvSpPr>
            <p:cNvPr id="23" name="ZoneTexte 9"/>
            <p:cNvSpPr txBox="1">
              <a:spLocks noChangeArrowheads="1"/>
            </p:cNvSpPr>
            <p:nvPr/>
          </p:nvSpPr>
          <p:spPr bwMode="auto">
            <a:xfrm>
              <a:off x="667" y="2784"/>
              <a:ext cx="706" cy="19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ctr" eaLnBrk="0" hangingPunct="0">
                <a:spcBef>
                  <a:spcPct val="50000"/>
                </a:spcBef>
                <a:defRPr sz="1000" b="1">
                  <a:solidFill>
                    <a:srgbClr val="134F8F"/>
                  </a:solidFill>
                  <a:latin typeface="Arial Narrow" charset="0"/>
                  <a:ea typeface="ＭＳ Ｐゴシック" charset="0"/>
                </a:defRPr>
              </a:lvl1pPr>
              <a:lvl2pPr marL="742950" indent="-285750" algn="ctr" eaLnBrk="0" hangingPunct="0">
                <a:spcBef>
                  <a:spcPct val="50000"/>
                </a:spcBef>
                <a:defRPr sz="1000" b="1">
                  <a:solidFill>
                    <a:srgbClr val="134F8F"/>
                  </a:solidFill>
                  <a:latin typeface="Arial Narrow" charset="0"/>
                  <a:ea typeface="ＭＳ Ｐゴシック" charset="0"/>
                </a:defRPr>
              </a:lvl2pPr>
              <a:lvl3pPr marL="1143000" indent="-228600" algn="ctr" eaLnBrk="0" hangingPunct="0">
                <a:spcBef>
                  <a:spcPct val="50000"/>
                </a:spcBef>
                <a:defRPr sz="1000" b="1">
                  <a:solidFill>
                    <a:srgbClr val="134F8F"/>
                  </a:solidFill>
                  <a:latin typeface="Arial Narrow" charset="0"/>
                  <a:ea typeface="ＭＳ Ｐゴシック" charset="0"/>
                </a:defRPr>
              </a:lvl3pPr>
              <a:lvl4pPr marL="1600200" indent="-228600" algn="ctr" eaLnBrk="0" hangingPunct="0">
                <a:spcBef>
                  <a:spcPct val="50000"/>
                </a:spcBef>
                <a:defRPr sz="1000" b="1">
                  <a:solidFill>
                    <a:srgbClr val="134F8F"/>
                  </a:solidFill>
                  <a:latin typeface="Arial Narrow" charset="0"/>
                  <a:ea typeface="ＭＳ Ｐゴシック" charset="0"/>
                </a:defRPr>
              </a:lvl4pPr>
              <a:lvl5pPr marL="2057400" indent="-228600" algn="ctr" eaLnBrk="0" hangingPunct="0">
                <a:spcBef>
                  <a:spcPct val="50000"/>
                </a:spcBef>
                <a:defRPr sz="1000" b="1">
                  <a:solidFill>
                    <a:srgbClr val="134F8F"/>
                  </a:solidFill>
                  <a:latin typeface="Arial Narrow" charset="0"/>
                  <a:ea typeface="ＭＳ Ｐゴシック" charset="0"/>
                </a:defRPr>
              </a:lvl5pPr>
              <a:lvl6pPr marL="2514600" indent="-228600" algn="ctr" eaLnBrk="0" fontAlgn="base" hangingPunct="0">
                <a:spcBef>
                  <a:spcPct val="50000"/>
                </a:spcBef>
                <a:spcAft>
                  <a:spcPct val="0"/>
                </a:spcAft>
                <a:defRPr sz="1000" b="1">
                  <a:solidFill>
                    <a:srgbClr val="134F8F"/>
                  </a:solidFill>
                  <a:latin typeface="Arial Narrow" charset="0"/>
                  <a:ea typeface="ＭＳ Ｐゴシック" charset="0"/>
                </a:defRPr>
              </a:lvl6pPr>
              <a:lvl7pPr marL="2971800" indent="-228600" algn="ctr" eaLnBrk="0" fontAlgn="base" hangingPunct="0">
                <a:spcBef>
                  <a:spcPct val="50000"/>
                </a:spcBef>
                <a:spcAft>
                  <a:spcPct val="0"/>
                </a:spcAft>
                <a:defRPr sz="1000" b="1">
                  <a:solidFill>
                    <a:srgbClr val="134F8F"/>
                  </a:solidFill>
                  <a:latin typeface="Arial Narrow" charset="0"/>
                  <a:ea typeface="ＭＳ Ｐゴシック" charset="0"/>
                </a:defRPr>
              </a:lvl7pPr>
              <a:lvl8pPr marL="3429000" indent="-228600" algn="ctr" eaLnBrk="0" fontAlgn="base" hangingPunct="0">
                <a:spcBef>
                  <a:spcPct val="50000"/>
                </a:spcBef>
                <a:spcAft>
                  <a:spcPct val="0"/>
                </a:spcAft>
                <a:defRPr sz="1000" b="1">
                  <a:solidFill>
                    <a:srgbClr val="134F8F"/>
                  </a:solidFill>
                  <a:latin typeface="Arial Narrow" charset="0"/>
                  <a:ea typeface="ＭＳ Ｐゴシック" charset="0"/>
                </a:defRPr>
              </a:lvl8pPr>
              <a:lvl9pPr marL="3886200" indent="-228600" algn="ctr" eaLnBrk="0" fontAlgn="base" hangingPunct="0">
                <a:spcBef>
                  <a:spcPct val="50000"/>
                </a:spcBef>
                <a:spcAft>
                  <a:spcPct val="0"/>
                </a:spcAft>
                <a:defRPr sz="1000" b="1">
                  <a:solidFill>
                    <a:srgbClr val="134F8F"/>
                  </a:solidFill>
                  <a:latin typeface="Arial Narrow" charset="0"/>
                  <a:ea typeface="ＭＳ Ｐゴシック" charset="0"/>
                </a:defRPr>
              </a:lvl9pPr>
            </a:lstStyle>
            <a:p>
              <a:pPr eaLnBrk="1" hangingPunct="1"/>
              <a:r>
                <a:rPr lang="fr-FR" sz="1200" dirty="0" smtClean="0">
                  <a:solidFill>
                    <a:srgbClr val="00B050"/>
                  </a:solidFill>
                </a:rPr>
                <a:t>Electronique</a:t>
              </a:r>
              <a:endParaRPr lang="fr-FR" sz="1200" dirty="0">
                <a:solidFill>
                  <a:srgbClr val="00B050"/>
                </a:solidFill>
              </a:endParaRPr>
            </a:p>
          </p:txBody>
        </p:sp>
      </p:grpSp>
      <p:sp>
        <p:nvSpPr>
          <p:cNvPr id="2" name="Titre 1"/>
          <p:cNvSpPr>
            <a:spLocks noGrp="1"/>
          </p:cNvSpPr>
          <p:nvPr>
            <p:ph type="title"/>
          </p:nvPr>
        </p:nvSpPr>
        <p:spPr/>
        <p:txBody>
          <a:bodyPr/>
          <a:lstStyle/>
          <a:p>
            <a:r>
              <a:rPr lang="fr-FR" sz="2800" dirty="0" smtClean="0"/>
              <a:t>Une gestion </a:t>
            </a:r>
            <a:r>
              <a:rPr lang="fr-FR" sz="2800" dirty="0"/>
              <a:t>sociale de la </a:t>
            </a:r>
            <a:r>
              <a:rPr lang="fr-FR" sz="2800" dirty="0" smtClean="0"/>
              <a:t>crise marquée par l’utilisation de nombreuses sources de flexibilité</a:t>
            </a:r>
            <a:endParaRPr lang="fr-FR" sz="2800" dirty="0"/>
          </a:p>
        </p:txBody>
      </p:sp>
      <p:sp>
        <p:nvSpPr>
          <p:cNvPr id="14" name="Rectangle 13"/>
          <p:cNvSpPr/>
          <p:nvPr/>
        </p:nvSpPr>
        <p:spPr>
          <a:xfrm>
            <a:off x="838139" y="5156200"/>
            <a:ext cx="7645461" cy="12192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charset="2"/>
              <a:buChar char="§"/>
            </a:pPr>
            <a:r>
              <a:rPr lang="fr-FR" dirty="0" smtClean="0"/>
              <a:t>Un ajustement de la force de travail assez proche du recul de l’activité, via l’arrêt de l’intérim, le chômage partiel </a:t>
            </a:r>
            <a:r>
              <a:rPr lang="fr-FR" sz="1600" dirty="0" smtClean="0"/>
              <a:t>(mais peu d’ex-APLD et de formations à l’époque)</a:t>
            </a:r>
            <a:r>
              <a:rPr lang="fr-FR" dirty="0" smtClean="0"/>
              <a:t> … et les réductions d’effectifs permanents pour les plus fragiles financièrement. </a:t>
            </a:r>
            <a:endParaRPr lang="fr-FR" dirty="0"/>
          </a:p>
        </p:txBody>
      </p:sp>
    </p:spTree>
    <p:extLst>
      <p:ext uri="{BB962C8B-B14F-4D97-AF65-F5344CB8AC3E}">
        <p14:creationId xmlns:p14="http://schemas.microsoft.com/office/powerpoint/2010/main" xmlns="" val="317512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Le « trauma » de la crise : des politiques de reprise enfermées dans le court terme</a:t>
            </a:r>
            <a:endParaRPr lang="fr-FR" sz="3200" dirty="0"/>
          </a:p>
        </p:txBody>
      </p:sp>
      <p:sp>
        <p:nvSpPr>
          <p:cNvPr id="3" name="Espace réservé du contenu 2"/>
          <p:cNvSpPr>
            <a:spLocks noGrp="1"/>
          </p:cNvSpPr>
          <p:nvPr>
            <p:ph idx="1"/>
          </p:nvPr>
        </p:nvSpPr>
        <p:spPr>
          <a:xfrm>
            <a:off x="498474" y="1714500"/>
            <a:ext cx="8099426" cy="4546600"/>
          </a:xfrm>
        </p:spPr>
        <p:txBody>
          <a:bodyPr/>
          <a:lstStyle/>
          <a:p>
            <a:r>
              <a:rPr lang="fr-FR" sz="1800" dirty="0"/>
              <a:t>La prédominance de l’intérim</a:t>
            </a:r>
          </a:p>
          <a:p>
            <a:pPr lvl="1"/>
            <a:r>
              <a:rPr lang="fr-FR" sz="1600" dirty="0"/>
              <a:t>La brutalité des évolutions (chute d’activité et reprise) et l’absence de vision sur une réelle sortie de crise, renforce la très grande prudence des directions. </a:t>
            </a:r>
          </a:p>
          <a:p>
            <a:pPr lvl="1"/>
            <a:r>
              <a:rPr lang="fr-FR" sz="1600" dirty="0"/>
              <a:t>Une reprise de l’activité gérée essentiellement par le recours massif à l’intérim dont le niveau peut dépasser celui observé avant la crise.</a:t>
            </a:r>
          </a:p>
          <a:p>
            <a:r>
              <a:rPr lang="fr-FR" sz="1800" dirty="0"/>
              <a:t>Une flexibilité interne accrue</a:t>
            </a:r>
          </a:p>
          <a:p>
            <a:pPr lvl="1"/>
            <a:r>
              <a:rPr lang="fr-FR" sz="1600" dirty="0"/>
              <a:t>heures supplémentaires, recherche accentuée de polyvalence des opérateurs… dans un contexte de recherche de gains de productivité qui s’adosse fréquemment à la diffusion des </a:t>
            </a:r>
            <a:r>
              <a:rPr lang="fr-FR" sz="1600" dirty="0" err="1"/>
              <a:t>process</a:t>
            </a:r>
            <a:r>
              <a:rPr lang="fr-FR" sz="1600" dirty="0"/>
              <a:t> « Lean » </a:t>
            </a:r>
            <a:endParaRPr lang="fr-FR" sz="1600" dirty="0" smtClean="0"/>
          </a:p>
          <a:p>
            <a:r>
              <a:rPr lang="fr-FR" sz="1800" dirty="0" smtClean="0"/>
              <a:t>La </a:t>
            </a:r>
            <a:r>
              <a:rPr lang="fr-FR" sz="1800" dirty="0"/>
              <a:t>recherche d’une nouvelle compétitivité compromise</a:t>
            </a:r>
          </a:p>
          <a:p>
            <a:pPr lvl="1"/>
            <a:r>
              <a:rPr lang="fr-FR" sz="1600" dirty="0"/>
              <a:t>Les recherches de réductions de coûts ont amené à dimensionner au plus juste les effectifs support (Bureaux d’Etudes, l’industrialisation, la qualité, la logistique, …) </a:t>
            </a:r>
          </a:p>
          <a:p>
            <a:pPr lvl="1"/>
            <a:r>
              <a:rPr lang="fr-FR" sz="1600" dirty="0"/>
              <a:t>Cela a contribué à diminuer les avantages dont ils pouvaient se prévaloir par rapport aux concurrents « </a:t>
            </a:r>
            <a:r>
              <a:rPr lang="fr-FR" sz="1600" dirty="0" err="1"/>
              <a:t>Low</a:t>
            </a:r>
            <a:r>
              <a:rPr lang="fr-FR" sz="1600" dirty="0"/>
              <a:t> </a:t>
            </a:r>
            <a:r>
              <a:rPr lang="fr-FR" sz="1600" dirty="0" err="1"/>
              <a:t>Cost</a:t>
            </a:r>
            <a:r>
              <a:rPr lang="fr-FR" sz="1600" dirty="0"/>
              <a:t> » … avec le risque d’hypothéquer les capacités de rebond</a:t>
            </a:r>
          </a:p>
          <a:p>
            <a:endParaRPr lang="fr-FR" dirty="0"/>
          </a:p>
        </p:txBody>
      </p:sp>
    </p:spTree>
    <p:extLst>
      <p:ext uri="{BB962C8B-B14F-4D97-AF65-F5344CB8AC3E}">
        <p14:creationId xmlns:p14="http://schemas.microsoft.com/office/powerpoint/2010/main" xmlns="" val="1132804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4) Le  cas des SSII toulousaines dans la dépendance d’Airbus</a:t>
            </a:r>
            <a:endParaRPr lang="fr-FR" dirty="0"/>
          </a:p>
        </p:txBody>
      </p:sp>
      <p:sp>
        <p:nvSpPr>
          <p:cNvPr id="3" name="Sous-titre 2"/>
          <p:cNvSpPr>
            <a:spLocks noGrp="1"/>
          </p:cNvSpPr>
          <p:nvPr>
            <p:ph type="subTitle" idx="1"/>
          </p:nvPr>
        </p:nvSpPr>
        <p:spPr>
          <a:xfrm>
            <a:off x="4235082" y="4356958"/>
            <a:ext cx="4324718" cy="1967642"/>
          </a:xfrm>
        </p:spPr>
        <p:txBody>
          <a:bodyPr>
            <a:noAutofit/>
          </a:bodyPr>
          <a:lstStyle/>
          <a:p>
            <a:r>
              <a:rPr lang="fr-FR" dirty="0" smtClean="0"/>
              <a:t> </a:t>
            </a:r>
            <a:endParaRPr lang="fr-FR" dirty="0"/>
          </a:p>
        </p:txBody>
      </p:sp>
    </p:spTree>
    <p:extLst>
      <p:ext uri="{BB962C8B-B14F-4D97-AF65-F5344CB8AC3E}">
        <p14:creationId xmlns:p14="http://schemas.microsoft.com/office/powerpoint/2010/main" xmlns="" val="769477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nSpc>
                <a:spcPct val="100000"/>
              </a:lnSpc>
            </a:pPr>
            <a:r>
              <a:rPr lang="fr-FR" sz="1600" dirty="0"/>
              <a:t>Les </a:t>
            </a:r>
            <a:r>
              <a:rPr lang="fr-FR" sz="1600" dirty="0" smtClean="0"/>
              <a:t>maîtres d’œuvre, </a:t>
            </a:r>
            <a:r>
              <a:rPr lang="fr-FR" sz="1600" dirty="0"/>
              <a:t>représentés par les donneurs d’ordre du secteur avec 27 100 employés en Midi-</a:t>
            </a:r>
            <a:r>
              <a:rPr lang="fr-FR" sz="1600" dirty="0" smtClean="0"/>
              <a:t>Pyrénées, représentent </a:t>
            </a:r>
            <a:r>
              <a:rPr lang="fr-FR" sz="1600" dirty="0"/>
              <a:t>30% des salariés </a:t>
            </a:r>
            <a:r>
              <a:rPr lang="fr-FR" sz="1600" dirty="0" smtClean="0"/>
              <a:t>en rapport </a:t>
            </a:r>
            <a:r>
              <a:rPr lang="fr-FR" sz="1600" dirty="0"/>
              <a:t>au secteur et sont essentiellement liés à l’industrie avec notamment Airbus, ATR, CNES, Thalès Alenia </a:t>
            </a:r>
            <a:r>
              <a:rPr lang="fr-FR" sz="1600" dirty="0" err="1"/>
              <a:t>Space</a:t>
            </a:r>
            <a:r>
              <a:rPr lang="fr-FR" sz="1600" dirty="0"/>
              <a:t>, </a:t>
            </a:r>
            <a:r>
              <a:rPr lang="fr-FR" sz="1600" dirty="0" err="1"/>
              <a:t>Turbomeca</a:t>
            </a:r>
            <a:r>
              <a:rPr lang="fr-FR" sz="1600" dirty="0"/>
              <a:t> et </a:t>
            </a:r>
            <a:r>
              <a:rPr lang="fr-FR" sz="1600" dirty="0" err="1"/>
              <a:t>Astrium</a:t>
            </a:r>
            <a:r>
              <a:rPr lang="fr-FR" sz="1600" dirty="0"/>
              <a:t> et à la recherche avec le CNES. </a:t>
            </a:r>
          </a:p>
          <a:p>
            <a:pPr>
              <a:lnSpc>
                <a:spcPct val="100000"/>
              </a:lnSpc>
            </a:pPr>
            <a:r>
              <a:rPr lang="fr-FR" sz="1600" dirty="0"/>
              <a:t>En dehors des donneurs d’ordre, les services aux entreprises concentrent 36% des effectifs de l’aéronautique et spatial devant l’industrie (30%).</a:t>
            </a:r>
          </a:p>
          <a:p>
            <a:pPr>
              <a:lnSpc>
                <a:spcPct val="100000"/>
              </a:lnSpc>
            </a:pPr>
            <a:r>
              <a:rPr lang="fr-FR" sz="1600" dirty="0"/>
              <a:t>Cette importance des services aux entreprises s’explique par une externalisation d’une partie des activités d’ingénierie par les donneurs </a:t>
            </a:r>
            <a:r>
              <a:rPr lang="fr-FR" sz="1600" dirty="0" smtClean="0"/>
              <a:t>d’ordres</a:t>
            </a:r>
            <a:endParaRPr lang="fr-FR" sz="1600" dirty="0"/>
          </a:p>
          <a:p>
            <a:pPr>
              <a:lnSpc>
                <a:spcPct val="100000"/>
              </a:lnSpc>
            </a:pPr>
            <a:endParaRPr lang="fr-FR" dirty="0"/>
          </a:p>
        </p:txBody>
      </p:sp>
      <p:sp>
        <p:nvSpPr>
          <p:cNvPr id="3" name="Titre 2"/>
          <p:cNvSpPr>
            <a:spLocks noGrp="1"/>
          </p:cNvSpPr>
          <p:nvPr>
            <p:ph type="title"/>
          </p:nvPr>
        </p:nvSpPr>
        <p:spPr/>
        <p:txBody>
          <a:bodyPr/>
          <a:lstStyle/>
          <a:p>
            <a:r>
              <a:rPr lang="fr-FR" sz="3200" dirty="0" smtClean="0"/>
              <a:t>Dans l’aéronautique, les </a:t>
            </a:r>
            <a:r>
              <a:rPr lang="fr-FR" sz="3200" dirty="0"/>
              <a:t>donneurs </a:t>
            </a:r>
            <a:r>
              <a:rPr lang="fr-FR" sz="3200" dirty="0" smtClean="0"/>
              <a:t>d’ordres représentent </a:t>
            </a:r>
            <a:r>
              <a:rPr lang="fr-FR" sz="3200" dirty="0"/>
              <a:t>30% des effectifs salariés</a:t>
            </a:r>
          </a:p>
        </p:txBody>
      </p:sp>
      <p:pic>
        <p:nvPicPr>
          <p:cNvPr id="6" name="Espace réservé du contenu 5"/>
          <p:cNvPicPr>
            <a:picLocks noGrp="1" noChangeAspect="1"/>
          </p:cNvPicPr>
          <p:nvPr>
            <p:ph idx="10"/>
          </p:nvPr>
        </p:nvPicPr>
        <p:blipFill>
          <a:blip r:embed="rId3" cstate="print"/>
          <a:srcRect t="-8454" b="-8454"/>
          <a:stretch>
            <a:fillRect/>
          </a:stretch>
        </p:blipFill>
        <p:spPr>
          <a:xfrm>
            <a:off x="3886200" y="1676400"/>
            <a:ext cx="5168901" cy="4686300"/>
          </a:xfrm>
        </p:spPr>
      </p:pic>
    </p:spTree>
    <p:extLst>
      <p:ext uri="{BB962C8B-B14F-4D97-AF65-F5344CB8AC3E}">
        <p14:creationId xmlns:p14="http://schemas.microsoft.com/office/powerpoint/2010/main" xmlns="" val="28004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1"/>
          </p:nvPr>
        </p:nvPicPr>
        <p:blipFill>
          <a:blip r:embed="rId3" cstate="print"/>
          <a:srcRect l="-6545" r="-6545"/>
          <a:stretch>
            <a:fillRect/>
          </a:stretch>
        </p:blipFill>
        <p:spPr>
          <a:xfrm>
            <a:off x="73025" y="1625600"/>
            <a:ext cx="8220075" cy="3378200"/>
          </a:xfrm>
        </p:spPr>
      </p:pic>
      <p:sp>
        <p:nvSpPr>
          <p:cNvPr id="5" name="Titre 4"/>
          <p:cNvSpPr>
            <a:spLocks noGrp="1"/>
          </p:cNvSpPr>
          <p:nvPr>
            <p:ph type="title"/>
          </p:nvPr>
        </p:nvSpPr>
        <p:spPr/>
        <p:txBody>
          <a:bodyPr/>
          <a:lstStyle/>
          <a:p>
            <a:r>
              <a:rPr lang="fr-FR" sz="2800" dirty="0" smtClean="0"/>
              <a:t>Une dépendance forte des entreprises d’ingénierie et de sous-traitance d’études</a:t>
            </a:r>
            <a:endParaRPr lang="fr-FR" sz="2800" dirty="0"/>
          </a:p>
        </p:txBody>
      </p:sp>
      <p:sp>
        <p:nvSpPr>
          <p:cNvPr id="2" name="Espace réservé du contenu 1"/>
          <p:cNvSpPr>
            <a:spLocks noGrp="1"/>
          </p:cNvSpPr>
          <p:nvPr>
            <p:ph idx="12"/>
          </p:nvPr>
        </p:nvSpPr>
        <p:spPr>
          <a:xfrm>
            <a:off x="498899" y="5143500"/>
            <a:ext cx="8219651" cy="1281190"/>
          </a:xfrm>
        </p:spPr>
        <p:txBody>
          <a:bodyPr/>
          <a:lstStyle/>
          <a:p>
            <a:pPr>
              <a:spcBef>
                <a:spcPts val="200"/>
              </a:spcBef>
            </a:pPr>
            <a:r>
              <a:rPr lang="fr-FR" sz="1600" b="0" dirty="0"/>
              <a:t>Les entreprises d’ingénierie et de sous-traitance d’études représentent près de </a:t>
            </a:r>
            <a:br>
              <a:rPr lang="fr-FR" sz="1600" b="0" dirty="0"/>
            </a:br>
            <a:r>
              <a:rPr lang="fr-FR" sz="1600" b="0" dirty="0"/>
              <a:t>22 000 salariés au sein de la région Midi-Pyrénées</a:t>
            </a:r>
            <a:r>
              <a:rPr lang="fr-FR" sz="1600" b="0" dirty="0" smtClean="0"/>
              <a:t>.</a:t>
            </a:r>
            <a:endParaRPr lang="fr-FR" sz="1600" b="0" dirty="0"/>
          </a:p>
          <a:p>
            <a:pPr>
              <a:spcBef>
                <a:spcPts val="200"/>
              </a:spcBef>
            </a:pPr>
            <a:r>
              <a:rPr lang="fr-FR" sz="1600" b="0" dirty="0" smtClean="0"/>
              <a:t>À </a:t>
            </a:r>
            <a:r>
              <a:rPr lang="fr-FR" sz="1600" b="0" dirty="0"/>
              <a:t>ces chiffres se rajoutent 13 000 salariés des bureaux d’étude d’Airbus, également mobilisés sur les programmes de </a:t>
            </a:r>
            <a:r>
              <a:rPr lang="fr-FR" sz="1600" b="0" dirty="0" smtClean="0"/>
              <a:t>développement</a:t>
            </a:r>
            <a:endParaRPr lang="fr-FR" sz="1600" b="0" dirty="0"/>
          </a:p>
        </p:txBody>
      </p:sp>
      <p:sp>
        <p:nvSpPr>
          <p:cNvPr id="13" name="Espace réservé du contenu 5"/>
          <p:cNvSpPr txBox="1">
            <a:spLocks/>
          </p:cNvSpPr>
          <p:nvPr/>
        </p:nvSpPr>
        <p:spPr bwMode="auto">
          <a:xfrm>
            <a:off x="8051800" y="3223792"/>
            <a:ext cx="1092200" cy="1110317"/>
          </a:xfrm>
          <a:prstGeom prst="rect">
            <a:avLst/>
          </a:prstGeom>
          <a:noFill/>
          <a:ln w="9525">
            <a:solidFill>
              <a:schemeClr val="bg2"/>
            </a:solidFill>
            <a:miter lim="800000"/>
            <a:headEnd/>
            <a:tailEnd/>
          </a:ln>
          <a:extLst>
            <a:ext uri="{909E8E84-426E-40dd-AFC4-6F175D3DCCD1}">
              <a14:hiddenFill xmlns:a14="http://schemas.microsoft.com/office/drawing/2010/main" xmlns="">
                <a:solidFill>
                  <a:schemeClr val="accent1"/>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77800" indent="-176213" algn="l" rtl="0" eaLnBrk="0" fontAlgn="base" hangingPunct="0">
              <a:lnSpc>
                <a:spcPts val="1620"/>
              </a:lnSpc>
              <a:spcBef>
                <a:spcPct val="20000"/>
              </a:spcBef>
              <a:spcAft>
                <a:spcPts val="600"/>
              </a:spcAft>
              <a:buClr>
                <a:srgbClr val="152A90"/>
              </a:buClr>
              <a:buSzPct val="125000"/>
              <a:buFont typeface="Wingdings" charset="0"/>
              <a:buChar char="§"/>
              <a:defRPr sz="1400" b="0" i="0">
                <a:solidFill>
                  <a:schemeClr val="tx1"/>
                </a:solidFill>
                <a:latin typeface="Calibri"/>
                <a:ea typeface="+mn-ea"/>
                <a:cs typeface="Calibri"/>
              </a:defRPr>
            </a:lvl1pPr>
            <a:lvl2pPr marL="447675" indent="-180975" algn="l" rtl="0" eaLnBrk="0" fontAlgn="base" hangingPunct="0">
              <a:lnSpc>
                <a:spcPts val="1400"/>
              </a:lnSpc>
              <a:spcBef>
                <a:spcPct val="20000"/>
              </a:spcBef>
              <a:spcAft>
                <a:spcPts val="600"/>
              </a:spcAft>
              <a:buClr>
                <a:srgbClr val="134F8F"/>
              </a:buClr>
              <a:buSzPct val="90000"/>
              <a:buFontTx/>
              <a:buBlip>
                <a:blip r:embed="rId4"/>
              </a:buBlip>
              <a:tabLst>
                <a:tab pos="1346200" algn="l"/>
              </a:tabLst>
              <a:defRPr sz="1200">
                <a:solidFill>
                  <a:schemeClr val="tx1"/>
                </a:solidFill>
                <a:latin typeface="Calibri"/>
                <a:ea typeface="+mn-ea"/>
                <a:cs typeface="Calibri"/>
              </a:defRPr>
            </a:lvl2pPr>
            <a:lvl3pPr marL="901700" indent="-177800" algn="l" rtl="0" eaLnBrk="0" fontAlgn="base" hangingPunct="0">
              <a:spcBef>
                <a:spcPct val="20000"/>
              </a:spcBef>
              <a:spcAft>
                <a:spcPct val="0"/>
              </a:spcAft>
              <a:buClr>
                <a:srgbClr val="152A90"/>
              </a:buClr>
              <a:buFont typeface="Wingdings" charset="2"/>
              <a:buChar char="§"/>
              <a:defRPr sz="1000" i="1">
                <a:solidFill>
                  <a:srgbClr val="000000"/>
                </a:solidFill>
                <a:latin typeface="Calibri"/>
                <a:ea typeface="+mn-ea"/>
                <a:cs typeface="Calibri"/>
              </a:defRPr>
            </a:lvl3pPr>
            <a:lvl4pPr marL="1079500" indent="-88900" algn="l" defTabSz="1079500" rtl="0" eaLnBrk="0" fontAlgn="base" hangingPunct="0">
              <a:spcBef>
                <a:spcPct val="20000"/>
              </a:spcBef>
              <a:spcAft>
                <a:spcPct val="0"/>
              </a:spcAft>
              <a:buClr>
                <a:srgbClr val="152A90"/>
              </a:buClr>
              <a:buFont typeface="Arial"/>
              <a:buChar char="•"/>
              <a:defRPr sz="1000" i="0">
                <a:solidFill>
                  <a:srgbClr val="000000"/>
                </a:solidFill>
                <a:latin typeface="Calibri"/>
                <a:ea typeface="+mn-ea"/>
                <a:cs typeface="Calibri"/>
              </a:defRPr>
            </a:lvl4pPr>
            <a:lvl5pPr marL="1079500" indent="-88900" algn="l" rtl="0" eaLnBrk="0" fontAlgn="base" hangingPunct="0">
              <a:spcBef>
                <a:spcPct val="20000"/>
              </a:spcBef>
              <a:spcAft>
                <a:spcPct val="0"/>
              </a:spcAft>
              <a:buClr>
                <a:srgbClr val="152A90"/>
              </a:buClr>
              <a:buFont typeface="Wingdings" charset="2"/>
              <a:buChar char="§"/>
              <a:defRPr sz="1000" i="1">
                <a:solidFill>
                  <a:srgbClr val="000000"/>
                </a:solidFill>
                <a:latin typeface="Calibri"/>
                <a:ea typeface="+mn-ea"/>
                <a:cs typeface="Calibri"/>
              </a:defRPr>
            </a:lvl5pPr>
            <a:lvl6pPr marL="2432050" indent="-228600" algn="just" rtl="0" fontAlgn="base">
              <a:spcBef>
                <a:spcPct val="20000"/>
              </a:spcBef>
              <a:spcAft>
                <a:spcPct val="0"/>
              </a:spcAft>
              <a:buClr>
                <a:srgbClr val="172A66"/>
              </a:buClr>
              <a:buFont typeface="Wingdings" charset="0"/>
              <a:buChar char="ü"/>
              <a:defRPr sz="1200">
                <a:solidFill>
                  <a:srgbClr val="000000"/>
                </a:solidFill>
                <a:latin typeface="Cambria Italic" charset="0"/>
                <a:ea typeface="+mn-ea"/>
              </a:defRPr>
            </a:lvl6pPr>
            <a:lvl7pPr marL="2889250" indent="-228600" algn="just" rtl="0" fontAlgn="base">
              <a:spcBef>
                <a:spcPct val="20000"/>
              </a:spcBef>
              <a:spcAft>
                <a:spcPct val="0"/>
              </a:spcAft>
              <a:buClr>
                <a:srgbClr val="172A66"/>
              </a:buClr>
              <a:buFont typeface="Wingdings" charset="0"/>
              <a:buChar char="ü"/>
              <a:defRPr sz="1200">
                <a:solidFill>
                  <a:srgbClr val="000000"/>
                </a:solidFill>
                <a:latin typeface="Cambria Italic" charset="0"/>
                <a:ea typeface="+mn-ea"/>
              </a:defRPr>
            </a:lvl7pPr>
            <a:lvl8pPr marL="3346450" indent="-228600" algn="just" rtl="0" fontAlgn="base">
              <a:spcBef>
                <a:spcPct val="20000"/>
              </a:spcBef>
              <a:spcAft>
                <a:spcPct val="0"/>
              </a:spcAft>
              <a:buClr>
                <a:srgbClr val="172A66"/>
              </a:buClr>
              <a:buFont typeface="Wingdings" charset="0"/>
              <a:buChar char="ü"/>
              <a:defRPr sz="1200">
                <a:solidFill>
                  <a:srgbClr val="000000"/>
                </a:solidFill>
                <a:latin typeface="Cambria Italic" charset="0"/>
                <a:ea typeface="+mn-ea"/>
              </a:defRPr>
            </a:lvl8pPr>
            <a:lvl9pPr marL="3803650" indent="-228600" algn="just" rtl="0" fontAlgn="base">
              <a:spcBef>
                <a:spcPct val="20000"/>
              </a:spcBef>
              <a:spcAft>
                <a:spcPct val="0"/>
              </a:spcAft>
              <a:buClr>
                <a:srgbClr val="172A66"/>
              </a:buClr>
              <a:buFont typeface="Wingdings" charset="0"/>
              <a:buChar char="ü"/>
              <a:defRPr sz="1200">
                <a:solidFill>
                  <a:srgbClr val="000000"/>
                </a:solidFill>
                <a:latin typeface="Cambria Italic" charset="0"/>
                <a:ea typeface="+mn-ea"/>
              </a:defRPr>
            </a:lvl9pPr>
          </a:lstStyle>
          <a:p>
            <a:pPr marL="1587" indent="0" algn="ctr">
              <a:buNone/>
            </a:pPr>
            <a:r>
              <a:rPr lang="fr-FR" sz="1100" dirty="0" smtClean="0">
                <a:solidFill>
                  <a:schemeClr val="bg2"/>
                </a:solidFill>
              </a:rPr>
              <a:t>Dépendance très forte aux activités aéronautique et spatiale</a:t>
            </a:r>
            <a:endParaRPr lang="fr-FR" sz="1100" dirty="0">
              <a:solidFill>
                <a:schemeClr val="bg2"/>
              </a:solidFill>
            </a:endParaRPr>
          </a:p>
        </p:txBody>
      </p:sp>
      <p:cxnSp>
        <p:nvCxnSpPr>
          <p:cNvPr id="16" name="Connecteur droit avec flèche 15"/>
          <p:cNvCxnSpPr/>
          <p:nvPr/>
        </p:nvCxnSpPr>
        <p:spPr bwMode="auto">
          <a:xfrm flipH="1">
            <a:off x="7812727" y="3456621"/>
            <a:ext cx="239073" cy="0"/>
          </a:xfrm>
          <a:prstGeom prst="straightConnector1">
            <a:avLst/>
          </a:prstGeom>
          <a:solidFill>
            <a:schemeClr val="accent1"/>
          </a:solidFill>
          <a:ln w="9525" cap="flat" cmpd="sng" algn="ctr">
            <a:solidFill>
              <a:srgbClr val="294D8F"/>
            </a:solidFill>
            <a:prstDash val="solid"/>
            <a:round/>
            <a:headEnd type="none"/>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Connecteur droit avec flèche 17"/>
          <p:cNvCxnSpPr>
            <a:stCxn id="13" idx="1"/>
          </p:cNvCxnSpPr>
          <p:nvPr/>
        </p:nvCxnSpPr>
        <p:spPr bwMode="auto">
          <a:xfrm flipH="1" flipV="1">
            <a:off x="7812727" y="3771901"/>
            <a:ext cx="239073" cy="7050"/>
          </a:xfrm>
          <a:prstGeom prst="straightConnector1">
            <a:avLst/>
          </a:prstGeom>
          <a:solidFill>
            <a:schemeClr val="accent1"/>
          </a:solidFill>
          <a:ln w="9525" cap="flat" cmpd="sng" algn="ctr">
            <a:solidFill>
              <a:srgbClr val="294D8F"/>
            </a:solidFill>
            <a:prstDash val="solid"/>
            <a:round/>
            <a:headEnd type="none"/>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xmlns="" val="2071234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1"/>
          </p:nvPr>
        </p:nvSpPr>
        <p:spPr>
          <a:xfrm>
            <a:off x="1968500" y="2847763"/>
            <a:ext cx="6887710" cy="3565737"/>
          </a:xfrm>
        </p:spPr>
        <p:txBody>
          <a:bodyPr/>
          <a:lstStyle/>
          <a:p>
            <a:pPr>
              <a:lnSpc>
                <a:spcPct val="100000"/>
              </a:lnSpc>
            </a:pPr>
            <a:r>
              <a:rPr lang="fr-FR" dirty="0"/>
              <a:t>Pour ce faire, Airbus a</a:t>
            </a:r>
            <a:r>
              <a:rPr lang="fr-FR" b="0" dirty="0" smtClean="0"/>
              <a:t> </a:t>
            </a:r>
            <a:r>
              <a:rPr lang="fr-FR" sz="2000" b="0" dirty="0" smtClean="0"/>
              <a:t>:</a:t>
            </a:r>
            <a:endParaRPr lang="fr-FR" dirty="0" smtClean="0"/>
          </a:p>
          <a:p>
            <a:pPr lvl="1">
              <a:buFont typeface="Wingdings" charset="2"/>
              <a:buChar char="§"/>
            </a:pPr>
            <a:r>
              <a:rPr lang="fr-FR" dirty="0" smtClean="0"/>
              <a:t>accentué </a:t>
            </a:r>
            <a:r>
              <a:rPr lang="fr-FR" sz="1600" dirty="0" smtClean="0"/>
              <a:t>l’externalisation d’une partie de l’activité auprès de sous–traitants locaux ;</a:t>
            </a:r>
            <a:endParaRPr lang="fr-FR" sz="1600" dirty="0"/>
          </a:p>
          <a:p>
            <a:pPr lvl="1">
              <a:lnSpc>
                <a:spcPct val="100000"/>
              </a:lnSpc>
            </a:pPr>
            <a:r>
              <a:rPr lang="fr-FR" sz="1600" dirty="0"/>
              <a:t>r</a:t>
            </a:r>
            <a:r>
              <a:rPr lang="fr-FR" sz="1600" dirty="0" smtClean="0"/>
              <a:t>éduit sa base fournisseurs afin qu’ils atteignent une taille critique : </a:t>
            </a:r>
          </a:p>
          <a:p>
            <a:pPr lvl="2"/>
            <a:r>
              <a:rPr lang="fr-FR" sz="1400" dirty="0" smtClean="0"/>
              <a:t>Référencement E2S : nouvelle réduction de la liste des fournisseurs</a:t>
            </a:r>
          </a:p>
          <a:p>
            <a:pPr lvl="2"/>
            <a:r>
              <a:rPr lang="fr-FR" sz="1400" dirty="0" smtClean="0"/>
              <a:t>Cette stratégie induit une plus grande dépendance des sous-traitants à Airbus.</a:t>
            </a:r>
            <a:endParaRPr lang="fr-FR" sz="1800" dirty="0"/>
          </a:p>
          <a:p>
            <a:pPr>
              <a:lnSpc>
                <a:spcPct val="100000"/>
              </a:lnSpc>
            </a:pPr>
            <a:r>
              <a:rPr lang="fr-FR" sz="1800" b="0" dirty="0" smtClean="0"/>
              <a:t>La massification de l’activité confiée aux sous-traitants permet à Airbus </a:t>
            </a:r>
            <a:r>
              <a:rPr lang="fr-FR" sz="2000" b="0" dirty="0" smtClean="0"/>
              <a:t>:</a:t>
            </a:r>
          </a:p>
          <a:p>
            <a:pPr lvl="1">
              <a:lnSpc>
                <a:spcPct val="100000"/>
              </a:lnSpc>
            </a:pPr>
            <a:r>
              <a:rPr lang="fr-FR" sz="1600" dirty="0"/>
              <a:t>d</a:t>
            </a:r>
            <a:r>
              <a:rPr lang="fr-FR" sz="1600" b="0" dirty="0" smtClean="0"/>
              <a:t>’accentuer la pression tarifaire et de confier des lots de prestations en faisant porter une grande part du risque aux sous-traitants ; </a:t>
            </a:r>
          </a:p>
          <a:p>
            <a:pPr lvl="1">
              <a:lnSpc>
                <a:spcPct val="100000"/>
              </a:lnSpc>
            </a:pPr>
            <a:r>
              <a:rPr lang="fr-FR" sz="1600" dirty="0"/>
              <a:t>d</a:t>
            </a:r>
            <a:r>
              <a:rPr lang="fr-FR" sz="1600" b="0" dirty="0" smtClean="0"/>
              <a:t>’induire un mouvement de concentration sur le secteur. </a:t>
            </a:r>
            <a:endParaRPr lang="fr-FR" sz="1600" b="0" dirty="0"/>
          </a:p>
        </p:txBody>
      </p:sp>
      <p:sp>
        <p:nvSpPr>
          <p:cNvPr id="4" name="Titre 3"/>
          <p:cNvSpPr>
            <a:spLocks noGrp="1"/>
          </p:cNvSpPr>
          <p:nvPr>
            <p:ph type="title"/>
          </p:nvPr>
        </p:nvSpPr>
        <p:spPr/>
        <p:txBody>
          <a:bodyPr/>
          <a:lstStyle/>
          <a:p>
            <a:r>
              <a:rPr lang="fr-FR" sz="2800" dirty="0" smtClean="0"/>
              <a:t>Cette forte dépendance à Airbus place les sociétés d’ingénierie sous contrainte</a:t>
            </a:r>
            <a:endParaRPr lang="fr-FR" sz="2800" dirty="0"/>
          </a:p>
        </p:txBody>
      </p:sp>
      <p:sp>
        <p:nvSpPr>
          <p:cNvPr id="10" name="Espace réservé du contenu 1"/>
          <p:cNvSpPr>
            <a:spLocks noGrp="1"/>
          </p:cNvSpPr>
          <p:nvPr>
            <p:ph idx="12"/>
          </p:nvPr>
        </p:nvSpPr>
        <p:spPr>
          <a:xfrm>
            <a:off x="611560" y="1676400"/>
            <a:ext cx="8219651" cy="1152984"/>
          </a:xfrm>
          <a:prstGeom prst="rect">
            <a:avLst/>
          </a:prstGeom>
        </p:spPr>
        <p:txBody>
          <a:bodyPr/>
          <a:lstStyle/>
          <a:p>
            <a:pPr marL="266700" lvl="1" indent="-266700">
              <a:lnSpc>
                <a:spcPct val="100000"/>
              </a:lnSpc>
              <a:spcBef>
                <a:spcPct val="20000"/>
              </a:spcBef>
              <a:spcAft>
                <a:spcPts val="600"/>
              </a:spcAft>
              <a:buClr>
                <a:srgbClr val="152A90"/>
              </a:buClr>
              <a:buSzPct val="125000"/>
              <a:buFont typeface="Wingdings" charset="0"/>
              <a:buChar char="§"/>
              <a:tabLst/>
            </a:pPr>
            <a:r>
              <a:rPr lang="fr-FR" sz="1600" dirty="0" smtClean="0"/>
              <a:t>Airbus mène une politique de </a:t>
            </a:r>
            <a:r>
              <a:rPr lang="fr-FR" sz="1600" dirty="0"/>
              <a:t>réduction des </a:t>
            </a:r>
            <a:r>
              <a:rPr lang="fr-FR" sz="1600" dirty="0" smtClean="0"/>
              <a:t>coûts, depuis un certain nombre d’années, tant en interne qu’en externe. La mise </a:t>
            </a:r>
            <a:r>
              <a:rPr lang="fr-FR" sz="1600" dirty="0"/>
              <a:t>en place du plan </a:t>
            </a:r>
            <a:r>
              <a:rPr lang="fr-FR" sz="1600" b="1" dirty="0" smtClean="0"/>
              <a:t>Power </a:t>
            </a:r>
            <a:r>
              <a:rPr lang="fr-FR" sz="1600" b="1" dirty="0"/>
              <a:t>8</a:t>
            </a:r>
            <a:r>
              <a:rPr lang="fr-FR" sz="1600" dirty="0"/>
              <a:t> en </a:t>
            </a:r>
            <a:r>
              <a:rPr lang="fr-FR" sz="1600" dirty="0" smtClean="0"/>
              <a:t>2007 </a:t>
            </a:r>
            <a:r>
              <a:rPr lang="fr-FR" sz="1600" dirty="0"/>
              <a:t>en est une </a:t>
            </a:r>
            <a:r>
              <a:rPr lang="fr-FR" sz="1600" dirty="0" smtClean="0"/>
              <a:t>des illustrations : </a:t>
            </a:r>
            <a:r>
              <a:rPr lang="fr-FR" sz="1600" dirty="0"/>
              <a:t>c</a:t>
            </a:r>
            <a:r>
              <a:rPr lang="fr-FR" sz="1600" dirty="0" smtClean="0"/>
              <a:t>e </a:t>
            </a:r>
            <a:r>
              <a:rPr lang="fr-FR" sz="1600" dirty="0"/>
              <a:t>plan visait </a:t>
            </a:r>
            <a:r>
              <a:rPr lang="fr-FR" sz="1600" dirty="0" smtClean="0"/>
              <a:t>2,2 Mds€ d'économies nettes, 5 milliards </a:t>
            </a:r>
            <a:r>
              <a:rPr lang="fr-FR" sz="1600" dirty="0"/>
              <a:t>de cash </a:t>
            </a:r>
            <a:r>
              <a:rPr lang="fr-FR" sz="1600" dirty="0" smtClean="0"/>
              <a:t>supplémentaire et une suppression de près de 10 000 postes</a:t>
            </a:r>
          </a:p>
        </p:txBody>
      </p:sp>
      <p:sp>
        <p:nvSpPr>
          <p:cNvPr id="11" name="Flèche droite rayée 10"/>
          <p:cNvSpPr/>
          <p:nvPr/>
        </p:nvSpPr>
        <p:spPr bwMode="auto">
          <a:xfrm>
            <a:off x="611560" y="5136108"/>
            <a:ext cx="1152128" cy="648072"/>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Flèche à angle droit 2"/>
          <p:cNvSpPr/>
          <p:nvPr/>
        </p:nvSpPr>
        <p:spPr bwMode="auto">
          <a:xfrm rot="5400000">
            <a:off x="737574" y="3088686"/>
            <a:ext cx="1044116" cy="1008112"/>
          </a:xfrm>
          <a:prstGeom prst="bentUpArrow">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579695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idx="11"/>
          </p:nvPr>
        </p:nvSpPr>
        <p:spPr/>
        <p:txBody>
          <a:bodyPr/>
          <a:lstStyle/>
          <a:p>
            <a:pPr marL="0" indent="0">
              <a:buNone/>
            </a:pPr>
            <a:r>
              <a:rPr lang="fr-FR" dirty="0" smtClean="0"/>
              <a:t>Contraintes des donneurs d’ordre sur les SSII	Adaptation des SSII à ce contexte</a:t>
            </a:r>
            <a:endParaRPr lang="fr-FR" dirty="0"/>
          </a:p>
        </p:txBody>
      </p:sp>
      <p:sp>
        <p:nvSpPr>
          <p:cNvPr id="119810" name="Rectangle 2"/>
          <p:cNvSpPr>
            <a:spLocks noGrp="1" noChangeArrowheads="1"/>
          </p:cNvSpPr>
          <p:nvPr>
            <p:ph type="title"/>
          </p:nvPr>
        </p:nvSpPr>
        <p:spPr/>
        <p:txBody>
          <a:bodyPr/>
          <a:lstStyle/>
          <a:p>
            <a:pPr>
              <a:defRPr/>
            </a:pPr>
            <a:r>
              <a:rPr lang="fr-FR" dirty="0" smtClean="0"/>
              <a:t>Ces contraintes obligent les SSII à adapter leur modèle économique</a:t>
            </a:r>
            <a:endParaRPr lang="fr-FR" dirty="0"/>
          </a:p>
        </p:txBody>
      </p:sp>
      <p:pic>
        <p:nvPicPr>
          <p:cNvPr id="3" name="Espace réservé du contenu 2"/>
          <p:cNvPicPr>
            <a:picLocks noGrp="1" noChangeAspect="1"/>
          </p:cNvPicPr>
          <p:nvPr>
            <p:ph idx="12"/>
          </p:nvPr>
        </p:nvPicPr>
        <p:blipFill>
          <a:blip r:embed="rId3" cstate="print"/>
          <a:srcRect l="-1033" r="-1033"/>
          <a:stretch>
            <a:fillRect/>
          </a:stretch>
        </p:blipFill>
        <p:spPr>
          <a:xfrm>
            <a:off x="498475" y="1981200"/>
            <a:ext cx="8663954" cy="4457700"/>
          </a:xfrm>
          <a:prstGeom prst="rect">
            <a:avLst/>
          </a:prstGeom>
        </p:spPr>
      </p:pic>
    </p:spTree>
    <p:extLst>
      <p:ext uri="{BB962C8B-B14F-4D97-AF65-F5344CB8AC3E}">
        <p14:creationId xmlns:p14="http://schemas.microsoft.com/office/powerpoint/2010/main" xmlns="" val="15530393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5) Le  cas emblématique de la filière automobile : </a:t>
            </a:r>
            <a:br>
              <a:rPr lang="fr-FR" dirty="0" smtClean="0"/>
            </a:br>
            <a:r>
              <a:rPr lang="fr-FR" dirty="0" smtClean="0"/>
              <a:t>constats et préconisations</a:t>
            </a:r>
            <a:endParaRPr lang="fr-FR" dirty="0"/>
          </a:p>
        </p:txBody>
      </p:sp>
      <p:sp>
        <p:nvSpPr>
          <p:cNvPr id="3" name="Sous-titre 2"/>
          <p:cNvSpPr>
            <a:spLocks noGrp="1"/>
          </p:cNvSpPr>
          <p:nvPr>
            <p:ph type="subTitle" idx="1"/>
          </p:nvPr>
        </p:nvSpPr>
        <p:spPr>
          <a:xfrm>
            <a:off x="4235082" y="4356958"/>
            <a:ext cx="4324718" cy="1967642"/>
          </a:xfrm>
        </p:spPr>
        <p:txBody>
          <a:bodyPr>
            <a:noAutofit/>
          </a:bodyPr>
          <a:lstStyle/>
          <a:p>
            <a:r>
              <a:rPr lang="fr-FR" dirty="0" smtClean="0"/>
              <a:t> </a:t>
            </a:r>
            <a:endParaRPr lang="fr-FR" dirty="0"/>
          </a:p>
        </p:txBody>
      </p:sp>
    </p:spTree>
    <p:extLst>
      <p:ext uri="{BB962C8B-B14F-4D97-AF65-F5344CB8AC3E}">
        <p14:creationId xmlns:p14="http://schemas.microsoft.com/office/powerpoint/2010/main" xmlns="" val="2159187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Les constructeurs français n’ont pas assoupli leurs politiques d’achat depuis la crise de 2009</a:t>
            </a:r>
            <a:endParaRPr lang="fr-FR" sz="3200" dirty="0"/>
          </a:p>
        </p:txBody>
      </p:sp>
      <p:sp>
        <p:nvSpPr>
          <p:cNvPr id="3" name="Espace réservé du contenu 2"/>
          <p:cNvSpPr>
            <a:spLocks noGrp="1"/>
          </p:cNvSpPr>
          <p:nvPr>
            <p:ph idx="1"/>
          </p:nvPr>
        </p:nvSpPr>
        <p:spPr>
          <a:xfrm>
            <a:off x="498474" y="1841500"/>
            <a:ext cx="7947026" cy="4508500"/>
          </a:xfrm>
        </p:spPr>
        <p:txBody>
          <a:bodyPr>
            <a:normAutofit/>
          </a:bodyPr>
          <a:lstStyle/>
          <a:p>
            <a:pPr algn="just">
              <a:spcBef>
                <a:spcPts val="600"/>
              </a:spcBef>
            </a:pPr>
            <a:r>
              <a:rPr lang="fr-FR" dirty="0" smtClean="0"/>
              <a:t>Renault et PSA sont parmi les plus mal notés dans ce domaine </a:t>
            </a:r>
          </a:p>
          <a:p>
            <a:pPr lvl="1" algn="just"/>
            <a:r>
              <a:rPr lang="fr-FR" dirty="0" smtClean="0"/>
              <a:t>Le </a:t>
            </a:r>
            <a:r>
              <a:rPr lang="fr-FR" dirty="0"/>
              <a:t>cabinet d’audit international IHS – Supplier Business </a:t>
            </a:r>
            <a:r>
              <a:rPr lang="fr-FR" dirty="0" smtClean="0"/>
              <a:t>interroge régulièrement près de 200 </a:t>
            </a:r>
            <a:r>
              <a:rPr lang="fr-FR" dirty="0"/>
              <a:t>équipementiers </a:t>
            </a:r>
            <a:r>
              <a:rPr lang="fr-FR" dirty="0" smtClean="0"/>
              <a:t>mondiaux</a:t>
            </a:r>
            <a:r>
              <a:rPr lang="fr-FR" dirty="0"/>
              <a:t> </a:t>
            </a:r>
            <a:r>
              <a:rPr lang="fr-FR" dirty="0" smtClean="0"/>
              <a:t>sur </a:t>
            </a:r>
            <a:r>
              <a:rPr lang="fr-FR" dirty="0"/>
              <a:t>la politique d’achat des constructeurs (prix, qualité, innovation, …</a:t>
            </a:r>
            <a:r>
              <a:rPr lang="fr-FR" dirty="0" smtClean="0"/>
              <a:t>)</a:t>
            </a:r>
          </a:p>
          <a:p>
            <a:pPr lvl="1" algn="just"/>
            <a:r>
              <a:rPr lang="fr-FR" dirty="0" smtClean="0"/>
              <a:t>Depuis </a:t>
            </a:r>
            <a:r>
              <a:rPr lang="fr-FR" dirty="0"/>
              <a:t>plusieurs années</a:t>
            </a:r>
            <a:r>
              <a:rPr lang="fr-FR" dirty="0" smtClean="0"/>
              <a:t>, Renault-Nissan </a:t>
            </a:r>
            <a:r>
              <a:rPr lang="fr-FR" dirty="0"/>
              <a:t>et PSA sont parmi les plus mal </a:t>
            </a:r>
            <a:r>
              <a:rPr lang="fr-FR" dirty="0" smtClean="0"/>
              <a:t>notés, compensant </a:t>
            </a:r>
            <a:r>
              <a:rPr lang="fr-FR" dirty="0"/>
              <a:t>leur sous compétitivité d’offre </a:t>
            </a:r>
            <a:r>
              <a:rPr lang="fr-FR" dirty="0" smtClean="0"/>
              <a:t>par </a:t>
            </a:r>
            <a:r>
              <a:rPr lang="fr-FR" dirty="0"/>
              <a:t>la baisse du coût des achats, sans raisonner </a:t>
            </a:r>
            <a:r>
              <a:rPr lang="fr-FR" dirty="0" smtClean="0"/>
              <a:t>sur la pérennité de leurs fournisseurs  </a:t>
            </a:r>
            <a:endParaRPr lang="fr-FR" dirty="0"/>
          </a:p>
          <a:p>
            <a:pPr algn="just">
              <a:spcBef>
                <a:spcPts val="1200"/>
              </a:spcBef>
            </a:pPr>
            <a:r>
              <a:rPr lang="fr-FR" dirty="0"/>
              <a:t>La signature de la charte automobile </a:t>
            </a:r>
            <a:r>
              <a:rPr lang="fr-FR" sz="1800" dirty="0"/>
              <a:t>(et </a:t>
            </a:r>
            <a:r>
              <a:rPr lang="fr-FR" sz="1800" dirty="0" smtClean="0"/>
              <a:t>ses déclinaisons régionales)</a:t>
            </a:r>
            <a:r>
              <a:rPr lang="fr-FR" dirty="0"/>
              <a:t>, du Code de Performances et de Bonnes </a:t>
            </a:r>
            <a:r>
              <a:rPr lang="fr-FR" dirty="0" smtClean="0"/>
              <a:t>Pratiques, </a:t>
            </a:r>
            <a:r>
              <a:rPr lang="fr-FR" dirty="0"/>
              <a:t>ou </a:t>
            </a:r>
            <a:r>
              <a:rPr lang="fr-FR" dirty="0" smtClean="0"/>
              <a:t>l’émergence </a:t>
            </a:r>
            <a:r>
              <a:rPr lang="fr-FR" dirty="0"/>
              <a:t>de la </a:t>
            </a:r>
            <a:r>
              <a:rPr lang="fr-FR" dirty="0" smtClean="0"/>
              <a:t>PFA</a:t>
            </a:r>
            <a:r>
              <a:rPr lang="fr-FR" baseline="30000" dirty="0" smtClean="0"/>
              <a:t>*</a:t>
            </a:r>
            <a:r>
              <a:rPr lang="fr-FR" dirty="0" smtClean="0"/>
              <a:t>, </a:t>
            </a:r>
            <a:r>
              <a:rPr lang="fr-FR" dirty="0"/>
              <a:t>ne </a:t>
            </a:r>
            <a:r>
              <a:rPr lang="fr-FR" dirty="0" smtClean="0"/>
              <a:t>semblent </a:t>
            </a:r>
            <a:r>
              <a:rPr lang="fr-FR" dirty="0"/>
              <a:t>pas avoir modifié les </a:t>
            </a:r>
            <a:r>
              <a:rPr lang="fr-FR" dirty="0" smtClean="0"/>
              <a:t>politiques d’achat</a:t>
            </a:r>
            <a:endParaRPr lang="fr-FR" dirty="0"/>
          </a:p>
          <a:p>
            <a:pPr lvl="1" algn="just"/>
            <a:r>
              <a:rPr lang="fr-FR" dirty="0"/>
              <a:t>Une </a:t>
            </a:r>
            <a:r>
              <a:rPr lang="fr-FR" dirty="0" smtClean="0"/>
              <a:t>étude Syndex  (cofinancée par le Conseil Régional et la DIRECCTE des Pays de la Loire) auprès de 20 entreprises de la </a:t>
            </a:r>
            <a:r>
              <a:rPr lang="fr-FR" dirty="0"/>
              <a:t>filière </a:t>
            </a:r>
            <a:r>
              <a:rPr lang="fr-FR" dirty="0" smtClean="0"/>
              <a:t>automobile ligérienne </a:t>
            </a:r>
            <a:r>
              <a:rPr lang="fr-FR" dirty="0"/>
              <a:t>en </a:t>
            </a:r>
            <a:r>
              <a:rPr lang="fr-FR" dirty="0" smtClean="0"/>
              <a:t>2012 témoigne d’un durcissement des exigences des donneurs d’ordres </a:t>
            </a:r>
            <a:endParaRPr lang="fr-FR" dirty="0"/>
          </a:p>
          <a:p>
            <a:pPr marL="0" indent="0" algn="just">
              <a:spcBef>
                <a:spcPts val="600"/>
              </a:spcBef>
              <a:buNone/>
            </a:pPr>
            <a:r>
              <a:rPr lang="fr-FR" sz="1400" b="0" dirty="0" smtClean="0"/>
              <a:t>* Plate-forme de la filière automobile</a:t>
            </a:r>
            <a:endParaRPr lang="fr-FR" sz="1400" b="0" dirty="0"/>
          </a:p>
        </p:txBody>
      </p:sp>
    </p:spTree>
    <p:extLst>
      <p:ext uri="{BB962C8B-B14F-4D97-AF65-F5344CB8AC3E}">
        <p14:creationId xmlns:p14="http://schemas.microsoft.com/office/powerpoint/2010/main" xmlns="" val="2956374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Un métier : l’assistance de l’expert-comptable auprès des représentants des salariés</a:t>
            </a:r>
            <a:endParaRPr lang="fr-FR" sz="3200" dirty="0"/>
          </a:p>
        </p:txBody>
      </p:sp>
      <p:sp>
        <p:nvSpPr>
          <p:cNvPr id="3" name="Espace réservé du contenu 2"/>
          <p:cNvSpPr>
            <a:spLocks noGrp="1"/>
          </p:cNvSpPr>
          <p:nvPr>
            <p:ph idx="1"/>
          </p:nvPr>
        </p:nvSpPr>
        <p:spPr>
          <a:xfrm>
            <a:off x="498472" y="1663700"/>
            <a:ext cx="8404228" cy="4646479"/>
          </a:xfrm>
        </p:spPr>
        <p:txBody>
          <a:bodyPr/>
          <a:lstStyle/>
          <a:p>
            <a:r>
              <a:rPr lang="fr-FR" dirty="0" smtClean="0"/>
              <a:t>Ce métier apparaît dès la création des Comités d’entreprise en 1945</a:t>
            </a:r>
          </a:p>
          <a:p>
            <a:pPr lvl="1"/>
            <a:r>
              <a:rPr lang="fr-FR" sz="1600" dirty="0" smtClean="0"/>
              <a:t>Aide des CE à la lecture des comptes et à l’appréciation de la situation réelle des entreprises</a:t>
            </a:r>
          </a:p>
          <a:p>
            <a:r>
              <a:rPr lang="fr-FR" dirty="0" smtClean="0"/>
              <a:t>Les lois Auroux de 1982 lui donne une extension importante</a:t>
            </a:r>
          </a:p>
          <a:p>
            <a:pPr lvl="1"/>
            <a:r>
              <a:rPr lang="fr-FR" sz="1600" dirty="0" smtClean="0"/>
              <a:t>Droits d’investigation de l’expert du CE identique à ceux du commissaire aux comptes</a:t>
            </a:r>
          </a:p>
          <a:p>
            <a:pPr lvl="1"/>
            <a:r>
              <a:rPr lang="fr-FR" sz="1600" dirty="0" smtClean="0"/>
              <a:t>Droit d’alerte du CE</a:t>
            </a:r>
          </a:p>
          <a:p>
            <a:pPr lvl="1"/>
            <a:r>
              <a:rPr lang="fr-FR" sz="1600" dirty="0" smtClean="0"/>
              <a:t>Création des Comités de groupe et des CHSCT qui disposeront plus tard de leur propre droit à l’expertise</a:t>
            </a:r>
          </a:p>
          <a:p>
            <a:r>
              <a:rPr lang="fr-FR" dirty="0"/>
              <a:t>La loi de sécurisation de l’emploi (2013) introduit de nouvelles </a:t>
            </a:r>
            <a:r>
              <a:rPr lang="fr-FR" dirty="0" smtClean="0"/>
              <a:t>missions</a:t>
            </a:r>
          </a:p>
          <a:p>
            <a:pPr lvl="1"/>
            <a:r>
              <a:rPr lang="fr-FR" sz="1600" dirty="0" smtClean="0">
                <a:solidFill>
                  <a:srgbClr val="000000"/>
                </a:solidFill>
              </a:rPr>
              <a:t>Orientations stratégiques et leurs conséquences, Accord de maintien de l’emploi, reprise de sites</a:t>
            </a:r>
          </a:p>
          <a:p>
            <a:pPr lvl="1"/>
            <a:r>
              <a:rPr lang="fr-FR" sz="1600" dirty="0" smtClean="0">
                <a:solidFill>
                  <a:srgbClr val="000000"/>
                </a:solidFill>
              </a:rPr>
              <a:t>Une </a:t>
            </a:r>
            <a:r>
              <a:rPr lang="fr-FR" sz="1600" dirty="0">
                <a:solidFill>
                  <a:srgbClr val="000000"/>
                </a:solidFill>
              </a:rPr>
              <a:t>place prévue pour l’expert du CE pour accompagner les OS dans les négociations</a:t>
            </a:r>
          </a:p>
          <a:p>
            <a:pPr lvl="1"/>
            <a:r>
              <a:rPr lang="fr-FR" sz="1600" dirty="0">
                <a:solidFill>
                  <a:srgbClr val="000000"/>
                </a:solidFill>
              </a:rPr>
              <a:t>Mais assorti de contraintes plus fortes sur les </a:t>
            </a:r>
            <a:r>
              <a:rPr lang="fr-FR" sz="1600" dirty="0" smtClean="0">
                <a:solidFill>
                  <a:srgbClr val="000000"/>
                </a:solidFill>
              </a:rPr>
              <a:t>délais de réalisation des missions</a:t>
            </a:r>
            <a:endParaRPr lang="fr-FR" sz="1600" dirty="0">
              <a:solidFill>
                <a:srgbClr val="000000"/>
              </a:solidFill>
            </a:endParaRPr>
          </a:p>
        </p:txBody>
      </p:sp>
    </p:spTree>
    <p:extLst>
      <p:ext uri="{BB962C8B-B14F-4D97-AF65-F5344CB8AC3E}">
        <p14:creationId xmlns:p14="http://schemas.microsoft.com/office/powerpoint/2010/main" xmlns="" val="612339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Retrouver de la compétitivité par des partenariats volontaristes - 1</a:t>
            </a:r>
            <a:endParaRPr lang="fr-FR" sz="3200" dirty="0"/>
          </a:p>
        </p:txBody>
      </p:sp>
      <p:sp>
        <p:nvSpPr>
          <p:cNvPr id="3" name="Espace réservé du contenu 2"/>
          <p:cNvSpPr>
            <a:spLocks noGrp="1"/>
          </p:cNvSpPr>
          <p:nvPr>
            <p:ph idx="1"/>
          </p:nvPr>
        </p:nvSpPr>
        <p:spPr>
          <a:xfrm>
            <a:off x="342900" y="1739900"/>
            <a:ext cx="8280400" cy="4597400"/>
          </a:xfrm>
        </p:spPr>
        <p:txBody>
          <a:bodyPr>
            <a:noAutofit/>
          </a:bodyPr>
          <a:lstStyle/>
          <a:p>
            <a:pPr algn="just"/>
            <a:r>
              <a:rPr lang="fr-FR" sz="2400" dirty="0" smtClean="0"/>
              <a:t>La pente destructrice de relations de sous-traitance</a:t>
            </a:r>
            <a:r>
              <a:rPr lang="fr-FR" sz="2400" dirty="0"/>
              <a:t> </a:t>
            </a:r>
            <a:r>
              <a:rPr lang="fr-FR" sz="2400" dirty="0" smtClean="0"/>
              <a:t>« individuelles et de court terme »</a:t>
            </a:r>
          </a:p>
          <a:p>
            <a:pPr lvl="1" algn="just"/>
            <a:r>
              <a:rPr lang="fr-FR" sz="2000" dirty="0" smtClean="0"/>
              <a:t>Les </a:t>
            </a:r>
            <a:r>
              <a:rPr lang="fr-FR" sz="2000" dirty="0"/>
              <a:t>sous-traitants ont été encouragés dans les années 90 à dédier leur outil au secteur automobile, créant </a:t>
            </a:r>
            <a:r>
              <a:rPr lang="fr-FR" sz="2000" dirty="0" smtClean="0"/>
              <a:t>un « sentier de dépendance »</a:t>
            </a:r>
          </a:p>
          <a:p>
            <a:pPr lvl="1" algn="just"/>
            <a:r>
              <a:rPr lang="fr-FR" sz="2000" dirty="0" smtClean="0"/>
              <a:t>Leur compétitivité est appréciée sur le seul critère du coût du travail : cela privilégie les politiques de localisation « bas coûts » </a:t>
            </a:r>
          </a:p>
          <a:p>
            <a:pPr lvl="1" algn="just"/>
            <a:r>
              <a:rPr lang="fr-FR" sz="2000" dirty="0" smtClean="0"/>
              <a:t>Ces sous-traitants sont donc </a:t>
            </a:r>
            <a:r>
              <a:rPr lang="fr-FR" sz="2000" dirty="0"/>
              <a:t>aujourd’hui face à une double contrainte de baisse de prix </a:t>
            </a:r>
            <a:r>
              <a:rPr lang="fr-FR" sz="2000" dirty="0" smtClean="0"/>
              <a:t>(modèle dominant/dominé) et </a:t>
            </a:r>
            <a:r>
              <a:rPr lang="fr-FR" sz="2000" dirty="0"/>
              <a:t>de </a:t>
            </a:r>
            <a:r>
              <a:rPr lang="fr-FR" sz="2000" dirty="0" smtClean="0"/>
              <a:t>volumes (délocalisation) </a:t>
            </a:r>
          </a:p>
        </p:txBody>
      </p:sp>
    </p:spTree>
    <p:extLst>
      <p:ext uri="{BB962C8B-B14F-4D97-AF65-F5344CB8AC3E}">
        <p14:creationId xmlns:p14="http://schemas.microsoft.com/office/powerpoint/2010/main" xmlns="" val="2563775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Retrouver de la compétitivité par des partenariats volontaristes - 2</a:t>
            </a:r>
            <a:endParaRPr lang="fr-FR" sz="3200" dirty="0"/>
          </a:p>
        </p:txBody>
      </p:sp>
      <p:sp>
        <p:nvSpPr>
          <p:cNvPr id="3" name="Espace réservé du contenu 2"/>
          <p:cNvSpPr>
            <a:spLocks noGrp="1"/>
          </p:cNvSpPr>
          <p:nvPr>
            <p:ph idx="1"/>
          </p:nvPr>
        </p:nvSpPr>
        <p:spPr>
          <a:xfrm>
            <a:off x="342900" y="1739900"/>
            <a:ext cx="8280400" cy="4597400"/>
          </a:xfrm>
        </p:spPr>
        <p:txBody>
          <a:bodyPr>
            <a:noAutofit/>
          </a:bodyPr>
          <a:lstStyle/>
          <a:p>
            <a:pPr algn="just"/>
            <a:r>
              <a:rPr lang="fr-FR" sz="2400" dirty="0" smtClean="0"/>
              <a:t>Pour une approche « multi-acteurs et de moyen terme »</a:t>
            </a:r>
          </a:p>
          <a:p>
            <a:pPr lvl="1" algn="just"/>
            <a:r>
              <a:rPr lang="fr-FR" sz="2000" dirty="0" smtClean="0"/>
              <a:t>La compétitivité d’un site ne tient pas seulement au coût du travail mais pour beaucoup à son niveau d’activité et à son organisation</a:t>
            </a:r>
          </a:p>
          <a:p>
            <a:pPr lvl="1" algn="just"/>
            <a:r>
              <a:rPr lang="fr-FR" sz="2000" dirty="0" smtClean="0"/>
              <a:t>Rechercher un Business Model qui privilégie des </a:t>
            </a:r>
            <a:r>
              <a:rPr lang="fr-FR" sz="2000" dirty="0"/>
              <a:t>engagements de moyen </a:t>
            </a:r>
            <a:r>
              <a:rPr lang="fr-FR" sz="2000" dirty="0" smtClean="0"/>
              <a:t>terme sur les volumes confiés </a:t>
            </a:r>
            <a:r>
              <a:rPr lang="fr-FR" dirty="0" smtClean="0"/>
              <a:t>(notamment pour les plates-formes importantes type CMF1 chez Renault ou BVH2 chez PSA)</a:t>
            </a:r>
            <a:r>
              <a:rPr lang="fr-FR" sz="2000" dirty="0" smtClean="0"/>
              <a:t>, permettant à un site français </a:t>
            </a:r>
          </a:p>
          <a:p>
            <a:pPr lvl="2" algn="just"/>
            <a:r>
              <a:rPr lang="fr-FR" sz="1800" dirty="0" smtClean="0"/>
              <a:t>de tenir des objectifs de prix compétitifs </a:t>
            </a:r>
          </a:p>
          <a:p>
            <a:pPr lvl="2" algn="just"/>
            <a:r>
              <a:rPr lang="fr-FR" sz="1800" dirty="0" smtClean="0"/>
              <a:t>en assurant la permanence d’une maîtrise technique (compétences collectives) de proximité (réduction des coûts et contraintes logistiques).  </a:t>
            </a:r>
          </a:p>
          <a:p>
            <a:pPr lvl="1" algn="just"/>
            <a:r>
              <a:rPr lang="fr-FR" sz="2000" dirty="0" smtClean="0"/>
              <a:t>Des logiques de partenariats </a:t>
            </a:r>
            <a:r>
              <a:rPr lang="fr-FR" sz="2000" dirty="0" err="1" smtClean="0"/>
              <a:t>industrialisants</a:t>
            </a:r>
            <a:r>
              <a:rPr lang="fr-FR" sz="2000" dirty="0" smtClean="0"/>
              <a:t>, engageant constructeur(s), sous-traitants, sous l’égide du FMEA, en concertation avec les pouvoirs publics et les organisations syndicales</a:t>
            </a:r>
          </a:p>
        </p:txBody>
      </p:sp>
    </p:spTree>
    <p:extLst>
      <p:ext uri="{BB962C8B-B14F-4D97-AF65-F5344CB8AC3E}">
        <p14:creationId xmlns:p14="http://schemas.microsoft.com/office/powerpoint/2010/main" xmlns="" val="3695986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6) En conclusion</a:t>
            </a:r>
            <a:endParaRPr lang="fr-FR" dirty="0"/>
          </a:p>
        </p:txBody>
      </p:sp>
      <p:sp>
        <p:nvSpPr>
          <p:cNvPr id="3" name="Sous-titre 2"/>
          <p:cNvSpPr>
            <a:spLocks noGrp="1"/>
          </p:cNvSpPr>
          <p:nvPr>
            <p:ph type="subTitle" idx="1"/>
          </p:nvPr>
        </p:nvSpPr>
        <p:spPr>
          <a:xfrm>
            <a:off x="4235082" y="4356958"/>
            <a:ext cx="4324718" cy="1967642"/>
          </a:xfrm>
        </p:spPr>
        <p:txBody>
          <a:bodyPr>
            <a:noAutofit/>
          </a:bodyPr>
          <a:lstStyle/>
          <a:p>
            <a:r>
              <a:rPr lang="fr-FR" dirty="0" smtClean="0"/>
              <a:t>Réflexions sur les nécessaires améliorations de la relation DO/ST  </a:t>
            </a:r>
            <a:endParaRPr lang="fr-FR" dirty="0"/>
          </a:p>
        </p:txBody>
      </p:sp>
    </p:spTree>
    <p:extLst>
      <p:ext uri="{BB962C8B-B14F-4D97-AF65-F5344CB8AC3E}">
        <p14:creationId xmlns:p14="http://schemas.microsoft.com/office/powerpoint/2010/main" xmlns="" val="2468700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spcBef>
                <a:spcPts val="600"/>
              </a:spcBef>
            </a:pPr>
            <a:r>
              <a:rPr lang="fr-FR" sz="3200" dirty="0"/>
              <a:t>Une spirale négative : la tendance contre productive de privilégier les baisses de coûts</a:t>
            </a:r>
          </a:p>
        </p:txBody>
      </p:sp>
      <p:sp>
        <p:nvSpPr>
          <p:cNvPr id="3" name="Espace réservé du contenu 2"/>
          <p:cNvSpPr>
            <a:spLocks noGrp="1"/>
          </p:cNvSpPr>
          <p:nvPr>
            <p:ph idx="1"/>
          </p:nvPr>
        </p:nvSpPr>
        <p:spPr>
          <a:xfrm>
            <a:off x="498474" y="1752600"/>
            <a:ext cx="7556313" cy="4686300"/>
          </a:xfrm>
        </p:spPr>
        <p:txBody>
          <a:bodyPr>
            <a:normAutofit fontScale="92500" lnSpcReduction="20000"/>
          </a:bodyPr>
          <a:lstStyle/>
          <a:p>
            <a:pPr algn="just"/>
            <a:r>
              <a:rPr lang="fr-FR" dirty="0" smtClean="0"/>
              <a:t>Rôle majeur du modèle dominant/dominé de relations de sous-traitance fondé sur la « compétitivité coûts », dans le contexte de crise et de secteurs en mutation</a:t>
            </a:r>
          </a:p>
          <a:p>
            <a:pPr algn="just"/>
            <a:r>
              <a:rPr lang="fr-FR" dirty="0" smtClean="0"/>
              <a:t>Les politiques privilégiées :</a:t>
            </a:r>
          </a:p>
          <a:p>
            <a:pPr lvl="1" algn="just"/>
            <a:r>
              <a:rPr lang="fr-FR" dirty="0" smtClean="0"/>
              <a:t> flexibilité interne (HS, polyvalence) et externe (intérimaires)  </a:t>
            </a:r>
          </a:p>
          <a:p>
            <a:pPr lvl="1" algn="just"/>
            <a:r>
              <a:rPr lang="fr-FR" dirty="0" smtClean="0"/>
              <a:t>recherche de gains de productivité à travers la diffusion de </a:t>
            </a:r>
            <a:r>
              <a:rPr lang="fr-FR" dirty="0" err="1" smtClean="0"/>
              <a:t>process</a:t>
            </a:r>
            <a:r>
              <a:rPr lang="fr-FR" dirty="0" smtClean="0"/>
              <a:t> de « </a:t>
            </a:r>
            <a:r>
              <a:rPr lang="fr-FR" dirty="0" err="1" smtClean="0"/>
              <a:t>lean</a:t>
            </a:r>
            <a:r>
              <a:rPr lang="fr-FR" dirty="0" smtClean="0"/>
              <a:t> </a:t>
            </a:r>
            <a:r>
              <a:rPr lang="fr-FR" dirty="0" err="1" smtClean="0"/>
              <a:t>manufacturing</a:t>
            </a:r>
            <a:r>
              <a:rPr lang="fr-FR" dirty="0" smtClean="0"/>
              <a:t> »</a:t>
            </a:r>
          </a:p>
          <a:p>
            <a:pPr lvl="1" algn="just"/>
            <a:r>
              <a:rPr lang="fr-FR" dirty="0" smtClean="0"/>
              <a:t>Abaissement des points morts : recherche de retour rapide à la profitabilité (emplois indirects) et d’une adaptation aux baisses de capacités (emplois directs)</a:t>
            </a:r>
          </a:p>
          <a:p>
            <a:pPr algn="just"/>
            <a:r>
              <a:rPr lang="fr-FR" dirty="0" smtClean="0"/>
              <a:t>Dégradations des conditions de travail</a:t>
            </a:r>
            <a:r>
              <a:rPr lang="fr-FR" dirty="0"/>
              <a:t> </a:t>
            </a:r>
            <a:r>
              <a:rPr lang="fr-FR" dirty="0" smtClean="0"/>
              <a:t>: les collectifs de travail sont fragilisés par les pertes d’emploi et de compétences en production et par la taille sous-critique de certains services support</a:t>
            </a:r>
          </a:p>
          <a:p>
            <a:pPr algn="just"/>
            <a:r>
              <a:rPr lang="fr-FR" dirty="0" smtClean="0"/>
              <a:t>Cette politique est contre productive par rapport à la recherche de compétitivité et contribue à alimenter la tendance à la délocalisation</a:t>
            </a:r>
          </a:p>
        </p:txBody>
      </p:sp>
    </p:spTree>
    <p:extLst>
      <p:ext uri="{BB962C8B-B14F-4D97-AF65-F5344CB8AC3E}">
        <p14:creationId xmlns:p14="http://schemas.microsoft.com/office/powerpoint/2010/main" xmlns="" val="3789519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Une alternative vertueuse </a:t>
            </a:r>
            <a:r>
              <a:rPr lang="fr-FR" sz="3200" dirty="0" smtClean="0"/>
              <a:t>: promouvoir </a:t>
            </a:r>
            <a:r>
              <a:rPr lang="fr-FR" sz="3200" dirty="0"/>
              <a:t>des démarches plus </a:t>
            </a:r>
            <a:r>
              <a:rPr lang="fr-FR" sz="3200" dirty="0" err="1"/>
              <a:t>responsabilisantes</a:t>
            </a:r>
            <a:endParaRPr lang="fr-FR" sz="3200" dirty="0"/>
          </a:p>
        </p:txBody>
      </p:sp>
      <p:sp>
        <p:nvSpPr>
          <p:cNvPr id="3" name="Espace réservé du contenu 2"/>
          <p:cNvSpPr>
            <a:spLocks noGrp="1"/>
          </p:cNvSpPr>
          <p:nvPr>
            <p:ph idx="1"/>
          </p:nvPr>
        </p:nvSpPr>
        <p:spPr>
          <a:xfrm>
            <a:off x="498474" y="1752600"/>
            <a:ext cx="7556313" cy="4686300"/>
          </a:xfrm>
        </p:spPr>
        <p:txBody>
          <a:bodyPr>
            <a:normAutofit/>
          </a:bodyPr>
          <a:lstStyle/>
          <a:p>
            <a:pPr algn="just"/>
            <a:r>
              <a:rPr lang="fr-FR" dirty="0"/>
              <a:t>Réduire certains types de coûts pour les sous-traitants, excessifs et ayant des effets pervers </a:t>
            </a:r>
          </a:p>
          <a:p>
            <a:pPr lvl="1" algn="just"/>
            <a:r>
              <a:rPr lang="fr-FR" dirty="0" smtClean="0"/>
              <a:t>Co</a:t>
            </a:r>
            <a:r>
              <a:rPr lang="fr-FR" dirty="0"/>
              <a:t>-conception non rémunérée, </a:t>
            </a:r>
            <a:r>
              <a:rPr lang="fr-FR" dirty="0" err="1"/>
              <a:t>s</a:t>
            </a:r>
            <a:r>
              <a:rPr lang="fr-FR" dirty="0" err="1" smtClean="0"/>
              <a:t>urqualité</a:t>
            </a:r>
            <a:r>
              <a:rPr lang="fr-FR" dirty="0"/>
              <a:t>, d</a:t>
            </a:r>
            <a:r>
              <a:rPr lang="fr-FR" dirty="0" smtClean="0"/>
              <a:t>élais </a:t>
            </a:r>
            <a:r>
              <a:rPr lang="fr-FR" dirty="0"/>
              <a:t>de livraison raccourcis, d</a:t>
            </a:r>
            <a:r>
              <a:rPr lang="fr-FR" dirty="0" smtClean="0"/>
              <a:t>élais </a:t>
            </a:r>
            <a:r>
              <a:rPr lang="fr-FR" dirty="0"/>
              <a:t>de paiement</a:t>
            </a:r>
            <a:r>
              <a:rPr lang="fr-FR" dirty="0" smtClean="0"/>
              <a:t>,….</a:t>
            </a:r>
          </a:p>
          <a:p>
            <a:pPr lvl="1" algn="just"/>
            <a:r>
              <a:rPr lang="fr-FR" dirty="0" smtClean="0"/>
              <a:t>La non réalisation des performances concernant ces sujets se traduit en arguments pour de nouvelles baisses de prix</a:t>
            </a:r>
          </a:p>
          <a:p>
            <a:pPr algn="just"/>
            <a:r>
              <a:rPr lang="fr-FR" dirty="0"/>
              <a:t>Proposer des engagements pluriannuels sur les volumes permettant :</a:t>
            </a:r>
          </a:p>
          <a:p>
            <a:pPr lvl="1" algn="just"/>
            <a:r>
              <a:rPr lang="fr-FR" dirty="0"/>
              <a:t>Une visibilité moyen terme sur les commandes, les évolutions techniques, la valeur créée, l’emploi et les compétences</a:t>
            </a:r>
          </a:p>
          <a:p>
            <a:pPr lvl="1" algn="just"/>
            <a:r>
              <a:rPr lang="fr-FR" dirty="0"/>
              <a:t>de conduire les investissements de développement </a:t>
            </a:r>
            <a:r>
              <a:rPr lang="fr-FR" dirty="0" smtClean="0"/>
              <a:t>nécessaires</a:t>
            </a:r>
          </a:p>
          <a:p>
            <a:pPr algn="just"/>
            <a:r>
              <a:rPr lang="fr-FR" dirty="0" smtClean="0"/>
              <a:t>Créer ainsi des </a:t>
            </a:r>
            <a:r>
              <a:rPr lang="fr-FR" dirty="0" err="1" smtClean="0"/>
              <a:t>éco-systèmes</a:t>
            </a:r>
            <a:r>
              <a:rPr lang="fr-FR" dirty="0" smtClean="0"/>
              <a:t> performants réunissant PME sous-traitantes et donneurs d’ordres</a:t>
            </a:r>
            <a:endParaRPr lang="fr-FR" dirty="0"/>
          </a:p>
          <a:p>
            <a:pPr lvl="2" algn="just"/>
            <a:endParaRPr lang="fr-FR" dirty="0" smtClean="0"/>
          </a:p>
        </p:txBody>
      </p:sp>
    </p:spTree>
    <p:extLst>
      <p:ext uri="{BB962C8B-B14F-4D97-AF65-F5344CB8AC3E}">
        <p14:creationId xmlns:p14="http://schemas.microsoft.com/office/powerpoint/2010/main" xmlns="" val="3675718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Des outils RSE qui devraient être davantage mobilisés - 1</a:t>
            </a:r>
            <a:endParaRPr lang="fr-FR" sz="3200" dirty="0"/>
          </a:p>
        </p:txBody>
      </p:sp>
      <p:sp>
        <p:nvSpPr>
          <p:cNvPr id="3" name="Espace réservé du contenu 2"/>
          <p:cNvSpPr>
            <a:spLocks noGrp="1"/>
          </p:cNvSpPr>
          <p:nvPr>
            <p:ph idx="1"/>
          </p:nvPr>
        </p:nvSpPr>
        <p:spPr>
          <a:xfrm>
            <a:off x="498474" y="1752600"/>
            <a:ext cx="7556313" cy="4686300"/>
          </a:xfrm>
        </p:spPr>
        <p:txBody>
          <a:bodyPr>
            <a:normAutofit/>
          </a:bodyPr>
          <a:lstStyle/>
          <a:p>
            <a:pPr algn="just"/>
            <a:r>
              <a:rPr lang="fr-FR" sz="1800" b="0" dirty="0"/>
              <a:t>Les démarches </a:t>
            </a:r>
            <a:r>
              <a:rPr lang="fr-FR" sz="1800" b="0" dirty="0" smtClean="0"/>
              <a:t>de bonnes pratiques </a:t>
            </a:r>
            <a:r>
              <a:rPr lang="fr-FR" sz="1800" b="0" dirty="0"/>
              <a:t>(chartes de sous-traitance, audits, appels d’offres</a:t>
            </a:r>
            <a:r>
              <a:rPr lang="fr-FR" sz="1800" b="0" dirty="0" smtClean="0"/>
              <a:t>,…</a:t>
            </a:r>
            <a:r>
              <a:rPr lang="fr-FR" sz="1800" b="0" dirty="0"/>
              <a:t>) </a:t>
            </a:r>
            <a:r>
              <a:rPr lang="fr-FR" sz="1800" b="0" dirty="0" smtClean="0"/>
              <a:t>ont été impuissantes devant la profondeur de la crise et se </a:t>
            </a:r>
            <a:r>
              <a:rPr lang="fr-FR" sz="1800" b="0" dirty="0"/>
              <a:t>traduisent </a:t>
            </a:r>
            <a:r>
              <a:rPr lang="fr-FR" sz="1800" b="0" dirty="0" smtClean="0"/>
              <a:t>surtout par </a:t>
            </a:r>
            <a:r>
              <a:rPr lang="fr-FR" sz="1800" b="0" dirty="0"/>
              <a:t>des contraintes supplémentaires sur les sous-</a:t>
            </a:r>
            <a:r>
              <a:rPr lang="fr-FR" sz="1800" b="0" dirty="0" smtClean="0"/>
              <a:t>traitants :</a:t>
            </a:r>
          </a:p>
          <a:p>
            <a:pPr lvl="1" algn="just"/>
            <a:r>
              <a:rPr lang="fr-FR" sz="1600" dirty="0" smtClean="0"/>
              <a:t>La charte automobile signée entre les constructeurs et la FMEA a eu peu de résultats (cf. ci-dessus)</a:t>
            </a:r>
          </a:p>
          <a:p>
            <a:pPr lvl="1" algn="just"/>
            <a:r>
              <a:rPr lang="fr-FR" sz="1600" b="0" dirty="0" smtClean="0"/>
              <a:t>La charte de la médiation du crédit et de la Compagnie des dirigeants et acheteurs de France (CDAF) pourtant signée par 300 DO mais nous avons vu peu d’effets concrets pour les ST</a:t>
            </a:r>
          </a:p>
          <a:p>
            <a:pPr lvl="1" algn="just"/>
            <a:r>
              <a:rPr lang="fr-FR" sz="1600" b="0" dirty="0" smtClean="0"/>
              <a:t>À l’inverse, le BTP a depuis longtemps (1975) mis en place des mécanismes d’</a:t>
            </a:r>
            <a:r>
              <a:rPr lang="fr-FR" sz="1600" b="0" dirty="0" err="1" smtClean="0"/>
              <a:t>auto-régulation</a:t>
            </a:r>
            <a:r>
              <a:rPr lang="fr-FR" sz="1600" b="0" dirty="0" smtClean="0"/>
              <a:t> interne propres à sa filière</a:t>
            </a:r>
          </a:p>
          <a:p>
            <a:pPr algn="just"/>
            <a:r>
              <a:rPr lang="fr-FR" sz="1800" b="0" dirty="0" smtClean="0"/>
              <a:t>La loi du 7 juillet 2014 sur la politique de développement et de solidarité internationale indique dans son article 8 que celle-ci doit prendre en compte la RSE des entreprises ayant leurs sièges en France vis à vis de leurs fournisseurs internationaux. Quid de la mise en pratique ?</a:t>
            </a:r>
          </a:p>
        </p:txBody>
      </p:sp>
    </p:spTree>
    <p:extLst>
      <p:ext uri="{BB962C8B-B14F-4D97-AF65-F5344CB8AC3E}">
        <p14:creationId xmlns:p14="http://schemas.microsoft.com/office/powerpoint/2010/main" xmlns="" val="2677556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Des outils RSE qui devraient être davantage mobilisés - 2</a:t>
            </a:r>
            <a:endParaRPr lang="fr-FR" sz="3200" dirty="0"/>
          </a:p>
        </p:txBody>
      </p:sp>
      <p:sp>
        <p:nvSpPr>
          <p:cNvPr id="3" name="Espace réservé du contenu 2"/>
          <p:cNvSpPr>
            <a:spLocks noGrp="1"/>
          </p:cNvSpPr>
          <p:nvPr>
            <p:ph idx="1"/>
          </p:nvPr>
        </p:nvSpPr>
        <p:spPr>
          <a:xfrm>
            <a:off x="498474" y="1752600"/>
            <a:ext cx="7556313" cy="4686300"/>
          </a:xfrm>
        </p:spPr>
        <p:txBody>
          <a:bodyPr>
            <a:normAutofit/>
          </a:bodyPr>
          <a:lstStyle/>
          <a:p>
            <a:pPr algn="just"/>
            <a:r>
              <a:rPr lang="fr-FR" sz="1800" b="0" dirty="0" smtClean="0"/>
              <a:t>Le rapport </a:t>
            </a:r>
            <a:r>
              <a:rPr lang="fr-FR" sz="1800" b="0" dirty="0" err="1" smtClean="0"/>
              <a:t>Volot</a:t>
            </a:r>
            <a:r>
              <a:rPr lang="fr-FR" sz="1800" b="0" dirty="0" smtClean="0"/>
              <a:t> (du nom de l’ex-médiateur de la sous-traitance) remis en juillet 2010 a établi une liste de recommandations importantes et de bonnes pratiques mais elle a du mal à se mettre réellement en place</a:t>
            </a:r>
          </a:p>
          <a:p>
            <a:pPr lvl="1" algn="just"/>
            <a:r>
              <a:rPr lang="fr-FR" sz="1600" dirty="0" smtClean="0"/>
              <a:t>Un extrait </a:t>
            </a:r>
            <a:r>
              <a:rPr lang="fr-FR" sz="1600" i="1" dirty="0" smtClean="0"/>
              <a:t>« Une stratégie industrielle ne peut pas se réduire à une stratégie d’achat, elle-même réduite à la compression des prix. Ce cycle infernal n’est tenable ni pour les sous-traitants à court terme, ni pour les donneurs d’ordre à moyen terme »</a:t>
            </a:r>
            <a:r>
              <a:rPr lang="fr-FR" sz="1600" dirty="0" smtClean="0"/>
              <a:t>.</a:t>
            </a:r>
            <a:endParaRPr lang="fr-FR" sz="1600" b="0" dirty="0" smtClean="0"/>
          </a:p>
          <a:p>
            <a:pPr algn="just"/>
            <a:r>
              <a:rPr lang="fr-FR" sz="1800" b="0" i="1" dirty="0" smtClean="0"/>
              <a:t>L’entreprise étendue</a:t>
            </a:r>
            <a:r>
              <a:rPr lang="fr-FR" sz="1800" b="0" dirty="0" smtClean="0"/>
              <a:t> doit passer du stade du concept économique à celui de l’effet de levier pour créer de la coopération :</a:t>
            </a:r>
          </a:p>
          <a:p>
            <a:pPr lvl="1" algn="just"/>
            <a:r>
              <a:rPr lang="fr-FR" sz="1600" dirty="0" smtClean="0"/>
              <a:t>Une des solutions pourrait venir de la pression exercée par les organisations syndicales mettant en avant une solidarité entre salariés des donneurs d’ordres et des sous-traitants ; des actions ont déjà lieu en ce sens</a:t>
            </a:r>
          </a:p>
          <a:p>
            <a:pPr lvl="1" algn="just"/>
            <a:r>
              <a:rPr lang="fr-FR" sz="1600" b="0" dirty="0" smtClean="0"/>
              <a:t>La base de données économiques et sociales doit comporter des données précises sur le recours à la sous-traitance</a:t>
            </a:r>
            <a:endParaRPr lang="fr-FR" sz="1600" b="0" dirty="0"/>
          </a:p>
        </p:txBody>
      </p:sp>
    </p:spTree>
    <p:extLst>
      <p:ext uri="{BB962C8B-B14F-4D97-AF65-F5344CB8AC3E}">
        <p14:creationId xmlns:p14="http://schemas.microsoft.com/office/powerpoint/2010/main" xmlns="" val="2050962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 nœud majeur des « services achats » des donneurs d’ordres</a:t>
            </a:r>
            <a:endParaRPr lang="fr-FR" sz="3200" dirty="0"/>
          </a:p>
        </p:txBody>
      </p:sp>
      <p:sp>
        <p:nvSpPr>
          <p:cNvPr id="3" name="Espace réservé du contenu 2"/>
          <p:cNvSpPr>
            <a:spLocks noGrp="1"/>
          </p:cNvSpPr>
          <p:nvPr>
            <p:ph idx="1"/>
          </p:nvPr>
        </p:nvSpPr>
        <p:spPr>
          <a:xfrm>
            <a:off x="498474" y="1663700"/>
            <a:ext cx="8162926" cy="4775200"/>
          </a:xfrm>
        </p:spPr>
        <p:txBody>
          <a:bodyPr/>
          <a:lstStyle/>
          <a:p>
            <a:pPr algn="just">
              <a:spcBef>
                <a:spcPts val="600"/>
              </a:spcBef>
            </a:pPr>
            <a:r>
              <a:rPr lang="fr-FR" sz="1800" dirty="0" smtClean="0"/>
              <a:t>Un contexte qui donne le pouvoir à ces services dans la relation avec les sous-traitants</a:t>
            </a:r>
          </a:p>
          <a:p>
            <a:pPr lvl="1" algn="just"/>
            <a:r>
              <a:rPr lang="fr-FR" sz="1600" dirty="0" smtClean="0"/>
              <a:t>Poids croissant des achats dans les charges globales des DO avec le développement des politiques d’externalisation</a:t>
            </a:r>
          </a:p>
          <a:p>
            <a:pPr lvl="1" algn="just"/>
            <a:r>
              <a:rPr lang="fr-FR" sz="1600" dirty="0" smtClean="0"/>
              <a:t>« Professionnalisation » des acheteurs qui raisonnent en termes de prix et mettent en concurrence les fournisseurs</a:t>
            </a:r>
          </a:p>
          <a:p>
            <a:pPr lvl="1" algn="just"/>
            <a:r>
              <a:rPr lang="fr-FR" sz="1600" dirty="0" smtClean="0"/>
              <a:t>Le mode de rémunération des acheteurs conforte cette tendance</a:t>
            </a:r>
          </a:p>
          <a:p>
            <a:pPr algn="just">
              <a:spcBef>
                <a:spcPts val="600"/>
              </a:spcBef>
            </a:pPr>
            <a:r>
              <a:rPr lang="fr-FR" sz="1800" dirty="0" smtClean="0"/>
              <a:t>La politique de primes des « services achat » est la clé de voute de toute évolution des relations DO/ST</a:t>
            </a:r>
          </a:p>
          <a:p>
            <a:pPr lvl="1" algn="just"/>
            <a:r>
              <a:rPr lang="fr-FR" sz="1600" dirty="0" smtClean="0"/>
              <a:t>Les règles de </a:t>
            </a:r>
            <a:r>
              <a:rPr lang="fr-FR" sz="1600" dirty="0"/>
              <a:t>rémunération des </a:t>
            </a:r>
            <a:r>
              <a:rPr lang="fr-FR" sz="1600" dirty="0" smtClean="0"/>
              <a:t>acheteurs (salaire variable indexé sur la baisse de prix ou la localisation) constituent un verrou de la politique de sous-traitance</a:t>
            </a:r>
          </a:p>
          <a:p>
            <a:pPr lvl="1" algn="just"/>
            <a:r>
              <a:rPr lang="fr-FR" sz="1600" dirty="0" smtClean="0"/>
              <a:t>Ne pas les modifier rend caduque tout espoir de changer les pratiques</a:t>
            </a:r>
          </a:p>
          <a:p>
            <a:pPr algn="just"/>
            <a:r>
              <a:rPr lang="fr-FR" sz="1800" dirty="0" smtClean="0"/>
              <a:t>Les directions techniques et industrielles doivent participer aux négociations et ne pas laisser les acheteurs mener le jeu seuls</a:t>
            </a:r>
            <a:endParaRPr lang="fr-FR" sz="1800" dirty="0"/>
          </a:p>
        </p:txBody>
      </p:sp>
    </p:spTree>
    <p:extLst>
      <p:ext uri="{BB962C8B-B14F-4D97-AF65-F5344CB8AC3E}">
        <p14:creationId xmlns:p14="http://schemas.microsoft.com/office/powerpoint/2010/main" xmlns="" val="359813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chiffres clés du cabinet </a:t>
            </a:r>
            <a:r>
              <a:rPr lang="fr-FR" dirty="0" err="1" smtClean="0"/>
              <a:t>Syndex</a:t>
            </a:r>
            <a:endParaRPr lang="fr-FR" dirty="0"/>
          </a:p>
        </p:txBody>
      </p:sp>
      <p:sp>
        <p:nvSpPr>
          <p:cNvPr id="3" name="Espace réservé du contenu 2"/>
          <p:cNvSpPr>
            <a:spLocks noGrp="1"/>
          </p:cNvSpPr>
          <p:nvPr>
            <p:ph idx="1"/>
          </p:nvPr>
        </p:nvSpPr>
        <p:spPr>
          <a:xfrm>
            <a:off x="498474" y="1651000"/>
            <a:ext cx="8112126" cy="4495800"/>
          </a:xfrm>
        </p:spPr>
        <p:txBody>
          <a:bodyPr/>
          <a:lstStyle/>
          <a:p>
            <a:r>
              <a:rPr lang="fr-FR" sz="1800" dirty="0" smtClean="0"/>
              <a:t>Création d’un réseau d’</a:t>
            </a:r>
            <a:r>
              <a:rPr lang="fr-FR" sz="1800" dirty="0" err="1" smtClean="0"/>
              <a:t>experts-comptables</a:t>
            </a:r>
            <a:r>
              <a:rPr lang="fr-FR" sz="1800" dirty="0" smtClean="0"/>
              <a:t> en 1969 et d’une société en 1971</a:t>
            </a:r>
          </a:p>
          <a:p>
            <a:r>
              <a:rPr lang="fr-FR" sz="1800" dirty="0" smtClean="0"/>
              <a:t>455 collaborateurs</a:t>
            </a:r>
          </a:p>
          <a:p>
            <a:pPr lvl="1"/>
            <a:r>
              <a:rPr lang="fr-FR" sz="1600" dirty="0" smtClean="0"/>
              <a:t>420 salariés en France, </a:t>
            </a:r>
          </a:p>
          <a:p>
            <a:pPr lvl="1"/>
            <a:r>
              <a:rPr lang="fr-FR" sz="1600" dirty="0" smtClean="0"/>
              <a:t>20 en Europe et </a:t>
            </a:r>
          </a:p>
          <a:p>
            <a:pPr lvl="1"/>
            <a:r>
              <a:rPr lang="fr-FR" sz="1600" dirty="0" smtClean="0"/>
              <a:t>25 experts-comptables indépendants partenaires</a:t>
            </a:r>
          </a:p>
          <a:p>
            <a:r>
              <a:rPr lang="fr-FR" sz="1800" b="0" dirty="0" smtClean="0"/>
              <a:t>50 M€ de chiffre d’affaires en 2013 ; 1 500 clients ; 2000 missions/an</a:t>
            </a:r>
          </a:p>
          <a:p>
            <a:r>
              <a:rPr lang="fr-FR" sz="1800" b="0" dirty="0" smtClean="0"/>
              <a:t>17 bureaux régionaux, 1 établissement parisien avec 7 groupes opérationnels sectoriels</a:t>
            </a:r>
          </a:p>
          <a:p>
            <a:r>
              <a:rPr lang="fr-FR" sz="1800" b="0" dirty="0" smtClean="0"/>
              <a:t>4 filiales en Europe (Pologne, Roumanie, Espagne, Royaume-Uni) </a:t>
            </a:r>
            <a:br>
              <a:rPr lang="fr-FR" sz="1800" b="0" dirty="0" smtClean="0"/>
            </a:br>
            <a:r>
              <a:rPr lang="fr-FR" sz="1800" b="0" dirty="0" smtClean="0"/>
              <a:t>1 filiale de traduction à Varsovie et 1 bureau de représentation</a:t>
            </a:r>
            <a:r>
              <a:rPr lang="fr-FR" b="0" dirty="0" smtClean="0"/>
              <a:t> à Bruxelles</a:t>
            </a:r>
          </a:p>
          <a:p>
            <a:r>
              <a:rPr lang="fr-FR" sz="1800" b="0" dirty="0" smtClean="0"/>
              <a:t>1 filiale en Nouvelle-Calédonie (Syndex Pacifique)</a:t>
            </a:r>
            <a:endParaRPr lang="fr-FR" sz="1800" b="0" dirty="0"/>
          </a:p>
        </p:txBody>
      </p:sp>
    </p:spTree>
    <p:extLst>
      <p:ext uri="{BB962C8B-B14F-4D97-AF65-F5344CB8AC3E}">
        <p14:creationId xmlns:p14="http://schemas.microsoft.com/office/powerpoint/2010/main" xmlns="" val="464580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custDataLst>
              <p:tags r:id="rId1"/>
            </p:custDataLst>
          </p:nvPr>
        </p:nvSpPr>
        <p:spPr bwMode="auto">
          <a:xfrm>
            <a:off x="498475" y="484188"/>
            <a:ext cx="7556500" cy="1116012"/>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FR" sz="2800" dirty="0" smtClean="0">
                <a:latin typeface="Impact" pitchFamily="34" charset="0"/>
              </a:rPr>
              <a:t>Syndex, 45 ans d’expertise au service des comités d’entreprise et des CHSCT</a:t>
            </a:r>
          </a:p>
        </p:txBody>
      </p:sp>
      <p:sp>
        <p:nvSpPr>
          <p:cNvPr id="3" name="Espace réservé du contenu 2"/>
          <p:cNvSpPr>
            <a:spLocks noGrp="1"/>
          </p:cNvSpPr>
          <p:nvPr>
            <p:ph idx="1"/>
            <p:custDataLst>
              <p:tags r:id="rId2"/>
            </p:custDataLst>
          </p:nvPr>
        </p:nvSpPr>
        <p:spPr>
          <a:xfrm>
            <a:off x="498474" y="1981200"/>
            <a:ext cx="7896225" cy="4144963"/>
          </a:xfrm>
        </p:spPr>
        <p:txBody>
          <a:bodyPr/>
          <a:lstStyle/>
          <a:p>
            <a:pPr algn="just" eaLnBrk="1" fontAlgn="auto" hangingPunct="1">
              <a:lnSpc>
                <a:spcPct val="90000"/>
              </a:lnSpc>
              <a:spcAft>
                <a:spcPts val="0"/>
              </a:spcAft>
              <a:defRPr/>
            </a:pPr>
            <a:r>
              <a:rPr lang="fr-FR" sz="1800" dirty="0" smtClean="0"/>
              <a:t>Depuis sa création en 1969, Syndex s’est développé avec pour seule vocation d’offrir aux représentants des salariés une compréhension large des problématiques économiques et sociales de leur entreprise, dans le cadre des moyens donnés à l’exercice de leurs prérogatives économiques.</a:t>
            </a:r>
          </a:p>
          <a:p>
            <a:pPr algn="just" eaLnBrk="1" fontAlgn="auto" hangingPunct="1">
              <a:lnSpc>
                <a:spcPct val="90000"/>
              </a:lnSpc>
              <a:spcAft>
                <a:spcPts val="0"/>
              </a:spcAft>
              <a:defRPr/>
            </a:pPr>
            <a:r>
              <a:rPr lang="fr-FR" sz="1800" dirty="0" smtClean="0"/>
              <a:t>A partir du droit à l’expertise donné aux Institutions Représentatives du Personnel (CE, CCE, CHSCT,…) dès 1945, les intervenants de Syndex, notamment sous l’impulsion donnée par les lois Auroux, ont apporté une dimension nouvelle et </a:t>
            </a:r>
            <a:r>
              <a:rPr lang="fr-FR" sz="1800" dirty="0" smtClean="0">
                <a:latin typeface="Calibri" pitchFamily="34" charset="0"/>
                <a:cs typeface="Calibri" pitchFamily="34" charset="0"/>
              </a:rPr>
              <a:t>élargi le cadre de leurs interventions pour  accompagner les élus dans de nombreuses problématiques </a:t>
            </a:r>
            <a:r>
              <a:rPr lang="fr-FR" sz="1800" dirty="0" smtClean="0"/>
              <a:t>. </a:t>
            </a:r>
          </a:p>
          <a:p>
            <a:pPr algn="just" eaLnBrk="1" fontAlgn="auto" hangingPunct="1">
              <a:lnSpc>
                <a:spcPct val="90000"/>
              </a:lnSpc>
              <a:spcAft>
                <a:spcPts val="0"/>
              </a:spcAft>
              <a:defRPr/>
            </a:pPr>
            <a:r>
              <a:rPr lang="fr-FR" sz="1800" dirty="0" smtClean="0"/>
              <a:t>Au-delà du seul cadre de référence d’examen annuel des comptes, le cabinet accompagne les élus dans les nouvelles problématiques auxquelles ils sont confrontés. Anticipations, mutations, rémunérations, restructurations et plans de licenciement, GPEC, reconversions de sites, CHSCT, sont des situations d’interventions spécifiques fréquentes du cabinet.</a:t>
            </a:r>
          </a:p>
        </p:txBody>
      </p:sp>
    </p:spTree>
    <p:extLst>
      <p:ext uri="{BB962C8B-B14F-4D97-AF65-F5344CB8AC3E}">
        <p14:creationId xmlns:p14="http://schemas.microsoft.com/office/powerpoint/2010/main" xmlns="" val="603769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présence de Syndex en Europe</a:t>
            </a:r>
            <a:endParaRPr lang="fr-FR" dirty="0"/>
          </a:p>
        </p:txBody>
      </p:sp>
      <p:pic>
        <p:nvPicPr>
          <p:cNvPr id="4" name="Espace réservé du contenu 3"/>
          <p:cNvPicPr>
            <a:picLocks noGrp="1" noChangeAspect="1"/>
          </p:cNvPicPr>
          <p:nvPr>
            <p:ph idx="1"/>
          </p:nvPr>
        </p:nvPicPr>
        <p:blipFill>
          <a:blip r:embed="rId4" cstate="print"/>
          <a:srcRect t="191" b="191"/>
          <a:stretch>
            <a:fillRect/>
          </a:stretch>
        </p:blipFill>
        <p:spPr>
          <a:xfrm>
            <a:off x="498475" y="1981200"/>
            <a:ext cx="5419726" cy="4144963"/>
          </a:xfrm>
        </p:spPr>
      </p:pic>
      <p:sp>
        <p:nvSpPr>
          <p:cNvPr id="6" name="Espace réservé du contenu 2"/>
          <p:cNvSpPr txBox="1">
            <a:spLocks/>
          </p:cNvSpPr>
          <p:nvPr>
            <p:custDataLst>
              <p:tags r:id="rId1"/>
            </p:custDataLst>
          </p:nvPr>
        </p:nvSpPr>
        <p:spPr>
          <a:xfrm>
            <a:off x="5537200" y="1981200"/>
            <a:ext cx="3175000" cy="4144963"/>
          </a:xfrm>
          <a:prstGeom prst="rect">
            <a:avLst/>
          </a:prstGeom>
        </p:spPr>
        <p:txBody>
          <a:bodyPr>
            <a:noAutofit/>
          </a:bodyPr>
          <a:lstStyle>
            <a:lvl1pPr marL="228600" indent="-228600" algn="l" defTabSz="914400" rtl="0" eaLnBrk="1" latinLnBrk="0" hangingPunct="1">
              <a:spcBef>
                <a:spcPts val="2000"/>
              </a:spcBef>
              <a:buClr>
                <a:srgbClr val="322B80"/>
              </a:buClr>
              <a:buSzPct val="75000"/>
              <a:buFont typeface="Wingdings" pitchFamily="2" charset="2"/>
              <a:buChar char="n"/>
              <a:defRPr sz="2000" b="1" kern="1200">
                <a:solidFill>
                  <a:schemeClr val="tx1">
                    <a:lumMod val="75000"/>
                    <a:lumOff val="25000"/>
                  </a:schemeClr>
                </a:solidFill>
                <a:latin typeface="Calibri"/>
                <a:ea typeface="+mn-ea"/>
                <a:cs typeface="Calibri"/>
              </a:defRPr>
            </a:lvl1pPr>
            <a:lvl2pPr marL="457200" indent="-228600" algn="l" defTabSz="914400" rtl="0" eaLnBrk="1" latinLnBrk="0" hangingPunct="1">
              <a:spcBef>
                <a:spcPts val="600"/>
              </a:spcBef>
              <a:buClr>
                <a:srgbClr val="322B80"/>
              </a:buClr>
              <a:buSzPct val="75000"/>
              <a:buFontTx/>
              <a:buBlip>
                <a:blip r:embed="rId5"/>
              </a:buBlip>
              <a:defRPr sz="1800" kern="1200">
                <a:solidFill>
                  <a:schemeClr val="tx1">
                    <a:lumMod val="65000"/>
                    <a:lumOff val="35000"/>
                  </a:schemeClr>
                </a:solidFill>
                <a:latin typeface="Calibri"/>
                <a:ea typeface="+mn-ea"/>
                <a:cs typeface="Calibri"/>
              </a:defRPr>
            </a:lvl2pPr>
            <a:lvl3pPr marL="685800" indent="-228600" algn="l" defTabSz="914400" rtl="0" eaLnBrk="1" latinLnBrk="0" hangingPunct="1">
              <a:spcBef>
                <a:spcPts val="600"/>
              </a:spcBef>
              <a:buClr>
                <a:srgbClr val="322B80"/>
              </a:buClr>
              <a:buSzPct val="50000"/>
              <a:buFont typeface="Wingdings" pitchFamily="2" charset="2"/>
              <a:buChar char="n"/>
              <a:defRPr sz="1600" i="1" kern="1200">
                <a:solidFill>
                  <a:schemeClr val="bg1">
                    <a:lumMod val="50000"/>
                  </a:schemeClr>
                </a:solidFill>
                <a:latin typeface="Calibri"/>
                <a:ea typeface="+mn-ea"/>
                <a:cs typeface="Calibri"/>
              </a:defRPr>
            </a:lvl3pPr>
            <a:lvl4pPr marL="914400" indent="-228600" algn="l" defTabSz="914400" rtl="0" eaLnBrk="1" latinLnBrk="0" hangingPunct="1">
              <a:spcBef>
                <a:spcPts val="600"/>
              </a:spcBef>
              <a:buClr>
                <a:srgbClr val="134F8F"/>
              </a:buClr>
              <a:buSzPct val="60000"/>
              <a:buFontTx/>
              <a:buBlip>
                <a:blip r:embed="rId5"/>
              </a:buBlip>
              <a:defRPr sz="1400" kern="1200">
                <a:solidFill>
                  <a:schemeClr val="bg1">
                    <a:lumMod val="50000"/>
                  </a:schemeClr>
                </a:solidFill>
                <a:latin typeface="Calibri"/>
                <a:ea typeface="+mn-ea"/>
                <a:cs typeface="Calibri"/>
              </a:defRPr>
            </a:lvl4pPr>
            <a:lvl5pPr marL="1143000" indent="-228600" algn="l" defTabSz="914400" rtl="0" eaLnBrk="1" latinLnBrk="0" hangingPunct="1">
              <a:spcBef>
                <a:spcPts val="600"/>
              </a:spcBef>
              <a:buClr>
                <a:srgbClr val="322B80"/>
              </a:buClr>
              <a:buSzPct val="62000"/>
              <a:buFont typeface="Wingdings" pitchFamily="2" charset="2"/>
              <a:buChar char="n"/>
              <a:defRPr sz="1400" i="1" kern="1200">
                <a:solidFill>
                  <a:schemeClr val="bg1">
                    <a:lumMod val="50000"/>
                  </a:schemeClr>
                </a:solidFill>
                <a:latin typeface="Calibri"/>
                <a:ea typeface="+mn-ea"/>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defRPr/>
            </a:pPr>
            <a:r>
              <a:rPr lang="fr-FR" sz="1600" dirty="0" smtClean="0"/>
              <a:t>Deux filiales en Pologne</a:t>
            </a:r>
          </a:p>
          <a:p>
            <a:pPr lvl="1">
              <a:defRPr/>
            </a:pPr>
            <a:r>
              <a:rPr lang="fr-FR" sz="1400" dirty="0" smtClean="0"/>
              <a:t> </a:t>
            </a:r>
            <a:r>
              <a:rPr lang="fr-FR" sz="1400" dirty="0" err="1" smtClean="0"/>
              <a:t>S.Partner</a:t>
            </a:r>
            <a:r>
              <a:rPr lang="fr-FR" sz="1400" dirty="0"/>
              <a:t> </a:t>
            </a:r>
            <a:r>
              <a:rPr lang="fr-FR" sz="1400" dirty="0" smtClean="0"/>
              <a:t>: expertise, formation, études</a:t>
            </a:r>
          </a:p>
          <a:p>
            <a:pPr lvl="1">
              <a:defRPr/>
            </a:pPr>
            <a:r>
              <a:rPr lang="fr-FR" sz="1400" dirty="0" err="1" smtClean="0"/>
              <a:t>Syntrad</a:t>
            </a:r>
            <a:r>
              <a:rPr lang="fr-FR" sz="1400" dirty="0" smtClean="0"/>
              <a:t> : traduction</a:t>
            </a:r>
          </a:p>
          <a:p>
            <a:pPr>
              <a:defRPr/>
            </a:pPr>
            <a:r>
              <a:rPr lang="fr-FR" sz="1600" dirty="0" smtClean="0"/>
              <a:t>Une filiale en Roumanie</a:t>
            </a:r>
          </a:p>
          <a:p>
            <a:pPr>
              <a:defRPr/>
            </a:pPr>
            <a:r>
              <a:rPr lang="fr-FR" sz="1600" dirty="0" smtClean="0"/>
              <a:t>Une filiale en Espagne</a:t>
            </a:r>
          </a:p>
          <a:p>
            <a:pPr>
              <a:defRPr/>
            </a:pPr>
            <a:r>
              <a:rPr lang="fr-FR" sz="1600" dirty="0" smtClean="0"/>
              <a:t>Une filiale en Grande-Bretagne</a:t>
            </a:r>
          </a:p>
          <a:p>
            <a:pPr>
              <a:defRPr/>
            </a:pPr>
            <a:r>
              <a:rPr lang="fr-FR" sz="1600" dirty="0" smtClean="0"/>
              <a:t>Un partenariat en Allemagne</a:t>
            </a:r>
          </a:p>
          <a:p>
            <a:pPr>
              <a:defRPr/>
            </a:pPr>
            <a:r>
              <a:rPr lang="fr-FR" sz="1600" dirty="0" smtClean="0"/>
              <a:t>Un bureau de représentation à Bruxelles</a:t>
            </a:r>
            <a:endParaRPr lang="fr-FR" sz="1600" dirty="0"/>
          </a:p>
        </p:txBody>
      </p:sp>
    </p:spTree>
    <p:extLst>
      <p:ext uri="{BB962C8B-B14F-4D97-AF65-F5344CB8AC3E}">
        <p14:creationId xmlns:p14="http://schemas.microsoft.com/office/powerpoint/2010/main" xmlns="" val="751646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hangingPunct="1"/>
            <a:r>
              <a:rPr lang="fr-FR" sz="2800" dirty="0" smtClean="0">
                <a:latin typeface="Impact" pitchFamily="34" charset="0"/>
              </a:rPr>
              <a:t>Une organisation originale et démocratique </a:t>
            </a:r>
            <a:endParaRPr lang="fr-FR" sz="2800" dirty="0">
              <a:latin typeface="Impact" pitchFamily="34" charset="0"/>
            </a:endParaRPr>
          </a:p>
        </p:txBody>
      </p:sp>
      <p:sp>
        <p:nvSpPr>
          <p:cNvPr id="2" name="Espace réservé du contenu 1"/>
          <p:cNvSpPr>
            <a:spLocks noGrp="1"/>
          </p:cNvSpPr>
          <p:nvPr>
            <p:ph idx="1"/>
          </p:nvPr>
        </p:nvSpPr>
        <p:spPr/>
        <p:txBody>
          <a:bodyPr/>
          <a:lstStyle/>
          <a:p>
            <a:pPr lvl="1"/>
            <a:endParaRPr lang="fr-FR" dirty="0" smtClean="0"/>
          </a:p>
          <a:p>
            <a:endParaRPr lang="fr-FR" dirty="0" smtClean="0"/>
          </a:p>
          <a:p>
            <a:endParaRPr lang="fr-FR" dirty="0"/>
          </a:p>
        </p:txBody>
      </p:sp>
      <p:sp>
        <p:nvSpPr>
          <p:cNvPr id="3" name="Espace réservé du contenu 2"/>
          <p:cNvSpPr>
            <a:spLocks noGrp="1"/>
          </p:cNvSpPr>
          <p:nvPr>
            <p:ph idx="4294967295"/>
          </p:nvPr>
        </p:nvSpPr>
        <p:spPr>
          <a:xfrm>
            <a:off x="690202" y="1854199"/>
            <a:ext cx="7869597" cy="4144963"/>
          </a:xfrm>
          <a:prstGeom prst="rect">
            <a:avLst/>
          </a:prstGeom>
        </p:spPr>
        <p:txBody>
          <a:bodyPr/>
          <a:lstStyle/>
          <a:p>
            <a:pPr eaLnBrk="1" fontAlgn="auto" hangingPunct="1">
              <a:spcAft>
                <a:spcPts val="0"/>
              </a:spcAft>
              <a:buClr>
                <a:srgbClr val="322B80"/>
              </a:buClr>
              <a:defRPr/>
            </a:pPr>
            <a:r>
              <a:rPr lang="fr-FR" sz="1800" b="1" dirty="0" smtClean="0">
                <a:solidFill>
                  <a:schemeClr val="tx1">
                    <a:lumMod val="75000"/>
                    <a:lumOff val="25000"/>
                  </a:schemeClr>
                </a:solidFill>
                <a:latin typeface="Calibri"/>
                <a:cs typeface="Calibri"/>
              </a:rPr>
              <a:t>La société est fondée sur un fonctionnement démocratique et autogestionnaire où chaque salarié est partie prenante des orientations stratégiques.</a:t>
            </a:r>
          </a:p>
          <a:p>
            <a:pPr marL="228600" lvl="1" eaLnBrk="1" fontAlgn="auto" hangingPunct="1">
              <a:spcBef>
                <a:spcPts val="2000"/>
              </a:spcBef>
              <a:spcAft>
                <a:spcPts val="0"/>
              </a:spcAft>
              <a:buClr>
                <a:srgbClr val="322B80"/>
              </a:buClr>
              <a:defRPr/>
            </a:pPr>
            <a:r>
              <a:rPr lang="fr-FR" b="1" dirty="0" smtClean="0">
                <a:solidFill>
                  <a:schemeClr val="tx1">
                    <a:lumMod val="75000"/>
                    <a:lumOff val="25000"/>
                  </a:schemeClr>
                </a:solidFill>
                <a:latin typeface="Calibri"/>
                <a:cs typeface="Calibri"/>
              </a:rPr>
              <a:t>Les organes de direction de la Société sont élus tous les trois ans par l’assemblée générale du personnel pour l’application d’un mandat de gestion</a:t>
            </a:r>
          </a:p>
          <a:p>
            <a:pPr lvl="1" eaLnBrk="1" fontAlgn="auto" hangingPunct="1">
              <a:spcAft>
                <a:spcPts val="0"/>
              </a:spcAft>
              <a:buClr>
                <a:srgbClr val="322B80"/>
              </a:buClr>
              <a:buBlip>
                <a:blip r:embed="rId3"/>
              </a:buBlip>
              <a:defRPr/>
            </a:pPr>
            <a:r>
              <a:rPr lang="fr-FR" sz="1600" dirty="0" smtClean="0">
                <a:solidFill>
                  <a:schemeClr val="tx1">
                    <a:lumMod val="65000"/>
                    <a:lumOff val="35000"/>
                  </a:schemeClr>
                </a:solidFill>
                <a:latin typeface="Calibri"/>
                <a:cs typeface="Calibri"/>
              </a:rPr>
              <a:t>Tous les postes à responsabilité sont soumis aux suffrages de l’ensemble des salariés de l’entreprise.</a:t>
            </a:r>
          </a:p>
          <a:p>
            <a:pPr marL="228600" lvl="1">
              <a:spcBef>
                <a:spcPts val="2000"/>
              </a:spcBef>
              <a:buClr>
                <a:srgbClr val="322B80"/>
              </a:buClr>
              <a:defRPr/>
            </a:pPr>
            <a:r>
              <a:rPr lang="fr-FR" b="1" dirty="0">
                <a:solidFill>
                  <a:schemeClr val="tx1">
                    <a:lumMod val="75000"/>
                    <a:lumOff val="25000"/>
                  </a:schemeClr>
                </a:solidFill>
                <a:latin typeface="Calibri"/>
                <a:cs typeface="Calibri"/>
              </a:rPr>
              <a:t>Les </a:t>
            </a:r>
            <a:r>
              <a:rPr lang="fr-FR" b="1" dirty="0" smtClean="0">
                <a:solidFill>
                  <a:schemeClr val="tx1">
                    <a:lumMod val="75000"/>
                    <a:lumOff val="25000"/>
                  </a:schemeClr>
                </a:solidFill>
                <a:latin typeface="Calibri"/>
                <a:cs typeface="Calibri"/>
              </a:rPr>
              <a:t>décisions principales de l’entreprise sont prises en AG ou par vote référendaire comme le budget annuel</a:t>
            </a:r>
            <a:endParaRPr lang="fr-FR" b="1" dirty="0">
              <a:solidFill>
                <a:schemeClr val="tx1">
                  <a:lumMod val="75000"/>
                  <a:lumOff val="25000"/>
                </a:schemeClr>
              </a:solidFill>
              <a:latin typeface="Calibri"/>
              <a:cs typeface="Calibri"/>
            </a:endParaRPr>
          </a:p>
          <a:p>
            <a:pPr eaLnBrk="1" fontAlgn="auto" hangingPunct="1">
              <a:spcAft>
                <a:spcPts val="0"/>
              </a:spcAft>
              <a:buClr>
                <a:srgbClr val="322B80"/>
              </a:buClr>
              <a:buBlip>
                <a:blip r:embed="rId3"/>
              </a:buBlip>
              <a:defRPr/>
            </a:pPr>
            <a:r>
              <a:rPr lang="fr-FR" sz="1800" b="1" dirty="0" smtClean="0">
                <a:solidFill>
                  <a:schemeClr val="tx1">
                    <a:lumMod val="75000"/>
                    <a:lumOff val="25000"/>
                  </a:schemeClr>
                </a:solidFill>
                <a:latin typeface="Calibri"/>
                <a:cs typeface="Calibri"/>
              </a:rPr>
              <a:t>Depuis novembre 2011, Syndex est une SCOP. </a:t>
            </a:r>
          </a:p>
          <a:p>
            <a:pPr lvl="1" eaLnBrk="1" fontAlgn="auto" hangingPunct="1">
              <a:spcAft>
                <a:spcPts val="0"/>
              </a:spcAft>
              <a:buClr>
                <a:srgbClr val="322B80"/>
              </a:buClr>
              <a:buBlip>
                <a:blip r:embed="rId3"/>
              </a:buBlip>
              <a:defRPr/>
            </a:pPr>
            <a:r>
              <a:rPr lang="fr-FR" sz="1600" dirty="0" smtClean="0">
                <a:solidFill>
                  <a:schemeClr val="tx1">
                    <a:lumMod val="65000"/>
                    <a:lumOff val="35000"/>
                  </a:schemeClr>
                </a:solidFill>
                <a:latin typeface="Calibri"/>
                <a:cs typeface="Calibri"/>
              </a:rPr>
              <a:t> Le statut de SCOP (société Coopérative et Participative) confirme l’inscription du cabinet dans l’économie sociale et solidaire</a:t>
            </a:r>
          </a:p>
        </p:txBody>
      </p:sp>
    </p:spTree>
    <p:extLst>
      <p:ext uri="{BB962C8B-B14F-4D97-AF65-F5344CB8AC3E}">
        <p14:creationId xmlns:p14="http://schemas.microsoft.com/office/powerpoint/2010/main" xmlns="" val="3278680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35082" y="3048000"/>
            <a:ext cx="4515218" cy="1443318"/>
          </a:xfrm>
        </p:spPr>
        <p:txBody>
          <a:bodyPr>
            <a:normAutofit fontScale="90000"/>
          </a:bodyPr>
          <a:lstStyle/>
          <a:p>
            <a:r>
              <a:rPr lang="fr-FR" dirty="0" smtClean="0"/>
              <a:t>1 ) un modèle dominant/dominé </a:t>
            </a:r>
            <a:br>
              <a:rPr lang="fr-FR" dirty="0" smtClean="0"/>
            </a:br>
            <a:r>
              <a:rPr lang="fr-FR" dirty="0" smtClean="0"/>
              <a:t>en diffusion : </a:t>
            </a:r>
            <a:br>
              <a:rPr lang="fr-FR" dirty="0" smtClean="0"/>
            </a:br>
            <a:r>
              <a:rPr lang="fr-FR" dirty="0" smtClean="0"/>
              <a:t>tendances et risques</a:t>
            </a:r>
            <a:endParaRPr lang="fr-FR" dirty="0"/>
          </a:p>
        </p:txBody>
      </p:sp>
      <p:sp>
        <p:nvSpPr>
          <p:cNvPr id="3" name="Sous-titre 2"/>
          <p:cNvSpPr>
            <a:spLocks noGrp="1"/>
          </p:cNvSpPr>
          <p:nvPr>
            <p:ph type="subTitle" idx="1"/>
          </p:nvPr>
        </p:nvSpPr>
        <p:spPr>
          <a:xfrm>
            <a:off x="4235082" y="4356958"/>
            <a:ext cx="4324718" cy="1967642"/>
          </a:xfrm>
        </p:spPr>
        <p:txBody>
          <a:bodyPr>
            <a:noAutofit/>
          </a:bodyPr>
          <a:lstStyle/>
          <a:p>
            <a:r>
              <a:rPr lang="fr-FR" dirty="0" smtClean="0"/>
              <a:t>Le rôle déterminant des services achats des donneurs d’ordres</a:t>
            </a:r>
            <a:endParaRPr lang="fr-FR" dirty="0"/>
          </a:p>
        </p:txBody>
      </p:sp>
    </p:spTree>
    <p:extLst>
      <p:ext uri="{BB962C8B-B14F-4D97-AF65-F5344CB8AC3E}">
        <p14:creationId xmlns:p14="http://schemas.microsoft.com/office/powerpoint/2010/main" xmlns="" val="2193959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quoi parle-t-on ? fournisseurs vs sous- traitants au sens strict</a:t>
            </a:r>
            <a:endParaRPr lang="fr-FR" dirty="0"/>
          </a:p>
        </p:txBody>
      </p:sp>
      <p:sp>
        <p:nvSpPr>
          <p:cNvPr id="3" name="Espace réservé du contenu 2"/>
          <p:cNvSpPr>
            <a:spLocks noGrp="1"/>
          </p:cNvSpPr>
          <p:nvPr>
            <p:ph idx="1"/>
          </p:nvPr>
        </p:nvSpPr>
        <p:spPr>
          <a:xfrm>
            <a:off x="498473" y="1663700"/>
            <a:ext cx="7908928" cy="4646479"/>
          </a:xfrm>
        </p:spPr>
        <p:txBody>
          <a:bodyPr/>
          <a:lstStyle/>
          <a:p>
            <a:pPr algn="just"/>
            <a:r>
              <a:rPr lang="fr-FR" dirty="0" smtClean="0"/>
              <a:t>Nous vous proposons de considérer la sous-traitance non pas uniquement…</a:t>
            </a:r>
          </a:p>
          <a:p>
            <a:pPr lvl="1" algn="just"/>
            <a:r>
              <a:rPr lang="fr-FR" dirty="0" smtClean="0"/>
              <a:t>sous l’angle d’un fournisseur répondant strictement au cahier des charges d’un donneur d’ordre</a:t>
            </a:r>
          </a:p>
          <a:p>
            <a:pPr lvl="1" algn="just"/>
            <a:r>
              <a:rPr lang="fr-FR" dirty="0" smtClean="0"/>
              <a:t>ou dans le cas de figure d’un sous-traitant de spécialité valorisant sa compétence technique et/ou les économies d’échelle que permet son statut de spécialiste travaillant pour de nombreux clients</a:t>
            </a:r>
          </a:p>
          <a:p>
            <a:pPr algn="just"/>
            <a:r>
              <a:rPr lang="fr-FR" dirty="0" smtClean="0"/>
              <a:t>… mais comme un cas assez général de fournisseur soumis au rapport de force marchand qu’exercent ses principaux clients. </a:t>
            </a:r>
          </a:p>
          <a:p>
            <a:pPr lvl="1" algn="just"/>
            <a:r>
              <a:rPr lang="fr-FR" dirty="0" smtClean="0"/>
              <a:t>Ne rentrent pas dans cette approche, ceux des fournisseurs qui proposent une offre différenciée (notamment du fait d’innovations propres) et disposent d’un rapport de force qui peut être à leur avantage. </a:t>
            </a:r>
          </a:p>
        </p:txBody>
      </p:sp>
    </p:spTree>
    <p:extLst>
      <p:ext uri="{BB962C8B-B14F-4D97-AF65-F5344CB8AC3E}">
        <p14:creationId xmlns:p14="http://schemas.microsoft.com/office/powerpoint/2010/main" xmlns="" val="11648340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dx_powerpoint_Presentation_v11">
  <a:themeElements>
    <a:clrScheme name="Personnalisée 9">
      <a:dk1>
        <a:srgbClr val="000000"/>
      </a:dk1>
      <a:lt1>
        <a:sysClr val="window" lastClr="FFFFFF"/>
      </a:lt1>
      <a:dk2>
        <a:srgbClr val="1F497D"/>
      </a:dk2>
      <a:lt2>
        <a:srgbClr val="294D8F"/>
      </a:lt2>
      <a:accent1>
        <a:srgbClr val="2A1E7A"/>
      </a:accent1>
      <a:accent2>
        <a:srgbClr val="E8C517"/>
      </a:accent2>
      <a:accent3>
        <a:srgbClr val="39C21B"/>
      </a:accent3>
      <a:accent4>
        <a:srgbClr val="741116"/>
      </a:accent4>
      <a:accent5>
        <a:srgbClr val="F87230"/>
      </a:accent5>
      <a:accent6>
        <a:srgbClr val="2AEDFF"/>
      </a:accent6>
      <a:hlink>
        <a:srgbClr val="0000FF"/>
      </a:hlink>
      <a:folHlink>
        <a:srgbClr val="800080"/>
      </a:folHlink>
    </a:clrScheme>
    <a:fontScheme name="Ré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sdx_powerpoint_Presentation_v11.pptx</Template>
  <TotalTime>1169</TotalTime>
  <Words>4095</Words>
  <Application>Microsoft Office PowerPoint</Application>
  <PresentationFormat>Affichage à l'écran (4:3)</PresentationFormat>
  <Paragraphs>383</Paragraphs>
  <Slides>37</Slides>
  <Notes>37</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sdx_powerpoint_Presentation_v11</vt:lpstr>
      <vt:lpstr>Sous-traitance Relations avec les donneurs d’ordres</vt:lpstr>
      <vt:lpstr>Présentation du cabinet Syndex</vt:lpstr>
      <vt:lpstr>Un métier : l’assistance de l’expert-comptable auprès des représentants des salariés</vt:lpstr>
      <vt:lpstr>Les chiffres clés du cabinet Syndex</vt:lpstr>
      <vt:lpstr>Syndex, 45 ans d’expertise au service des comités d’entreprise et des CHSCT</vt:lpstr>
      <vt:lpstr>La présence de Syndex en Europe</vt:lpstr>
      <vt:lpstr>Une organisation originale et démocratique </vt:lpstr>
      <vt:lpstr>1 ) un modèle dominant/dominé  en diffusion :  tendances et risques</vt:lpstr>
      <vt:lpstr>De quoi parle-t-on ? fournisseurs vs sous- traitants au sens strict</vt:lpstr>
      <vt:lpstr>Le grand écart du modèle dominant/dominé  par rapport à un modèle partenarial </vt:lpstr>
      <vt:lpstr>La diffusion du modèle dominant/dominé : le cadre d’analyse </vt:lpstr>
      <vt:lpstr>Le rôle majeur des services achats des donneurs d’ordres</vt:lpstr>
      <vt:lpstr>Le modèle partenarial : un intérêt bien compris des donneurs d’ordres ?</vt:lpstr>
      <vt:lpstr>2) Sous-traitance et territoire</vt:lpstr>
      <vt:lpstr>Le cadre de notre étude régionale  en 2008</vt:lpstr>
      <vt:lpstr>Identification de trois couples de filières aux caractéristiques communes</vt:lpstr>
      <vt:lpstr>Les facteurs de compétitivité pour six filières industrielles</vt:lpstr>
      <vt:lpstr>Trois couples de filières pour trois modèles de relation</vt:lpstr>
      <vt:lpstr>3) La sous-traitance dans la crise</vt:lpstr>
      <vt:lpstr>Un effondrement de l’activité chez les sous-traitants globalement démultiplié par rapport à leur secteur</vt:lpstr>
      <vt:lpstr>Une gestion sociale de la crise marquée par l’utilisation de nombreuses sources de flexibilité</vt:lpstr>
      <vt:lpstr>Le « trauma » de la crise : des politiques de reprise enfermées dans le court terme</vt:lpstr>
      <vt:lpstr>4) Le  cas des SSII toulousaines dans la dépendance d’Airbus</vt:lpstr>
      <vt:lpstr>Dans l’aéronautique, les donneurs d’ordres représentent 30% des effectifs salariés</vt:lpstr>
      <vt:lpstr>Une dépendance forte des entreprises d’ingénierie et de sous-traitance d’études</vt:lpstr>
      <vt:lpstr>Cette forte dépendance à Airbus place les sociétés d’ingénierie sous contrainte</vt:lpstr>
      <vt:lpstr>Ces contraintes obligent les SSII à adapter leur modèle économique</vt:lpstr>
      <vt:lpstr>5) Le  cas emblématique de la filière automobile :  constats et préconisations</vt:lpstr>
      <vt:lpstr>Les constructeurs français n’ont pas assoupli leurs politiques d’achat depuis la crise de 2009</vt:lpstr>
      <vt:lpstr>Retrouver de la compétitivité par des partenariats volontaristes - 1</vt:lpstr>
      <vt:lpstr>Retrouver de la compétitivité par des partenariats volontaristes - 2</vt:lpstr>
      <vt:lpstr>6) En conclusion</vt:lpstr>
      <vt:lpstr>Une spirale négative : la tendance contre productive de privilégier les baisses de coûts</vt:lpstr>
      <vt:lpstr>Une alternative vertueuse : promouvoir des démarches plus responsabilisantes</vt:lpstr>
      <vt:lpstr>Des outils RSE qui devraient être davantage mobilisés - 1</vt:lpstr>
      <vt:lpstr>Des outils RSE qui devraient être davantage mobilisés - 2</vt:lpstr>
      <vt:lpstr>Le nœud majeur des « services achats » des donneurs d’ordres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Devigne</dc:creator>
  <cp:lastModifiedBy>Philippe</cp:lastModifiedBy>
  <cp:revision>111</cp:revision>
  <cp:lastPrinted>2014-03-28T08:49:53Z</cp:lastPrinted>
  <dcterms:created xsi:type="dcterms:W3CDTF">2011-03-22T10:55:24Z</dcterms:created>
  <dcterms:modified xsi:type="dcterms:W3CDTF">2014-10-15T14:22:11Z</dcterms:modified>
</cp:coreProperties>
</file>