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7" r:id="rId11"/>
    <p:sldId id="274" r:id="rId12"/>
    <p:sldId id="263" r:id="rId13"/>
    <p:sldId id="270" r:id="rId14"/>
    <p:sldId id="264" r:id="rId15"/>
    <p:sldId id="271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0535-6DE1-4425-904B-2B2951ADE9EC}" type="datetimeFigureOut">
              <a:rPr lang="fr-FR" smtClean="0"/>
              <a:pPr/>
              <a:t>24/01/2012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77EDC-EB15-42E7-B7C5-AC9CDC62755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35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073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073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51100" y="25400"/>
            <a:ext cx="6462713" cy="7239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8621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95813" y="1600200"/>
            <a:ext cx="39878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1"/>
          <p:cNvSpPr>
            <a:spLocks noChangeArrowheads="1"/>
          </p:cNvSpPr>
          <p:nvPr/>
        </p:nvSpPr>
        <p:spPr bwMode="auto">
          <a:xfrm>
            <a:off x="-2133600" y="1938338"/>
            <a:ext cx="6192838" cy="6048375"/>
          </a:xfrm>
          <a:prstGeom prst="ellipse">
            <a:avLst/>
          </a:prstGeom>
          <a:noFill/>
          <a:ln w="762120">
            <a:solidFill>
              <a:srgbClr val="CBD1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CBD1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0" b="1" dirty="0">
                <a:solidFill>
                  <a:srgbClr val="CBD1FF"/>
                </a:solidFill>
              </a:rPr>
              <a:t>E</a:t>
            </a:r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51100" y="25400"/>
            <a:ext cx="6462713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0" rIns="90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 cstate="print"/>
          <a:srcRect t="28873" b="51331"/>
          <a:stretch>
            <a:fillRect/>
          </a:stretch>
        </p:blipFill>
        <p:spPr bwMode="auto">
          <a:xfrm>
            <a:off x="0" y="1111250"/>
            <a:ext cx="9144000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 cstate="print"/>
          <a:srcRect t="28873" b="51331"/>
          <a:stretch>
            <a:fillRect/>
          </a:stretch>
        </p:blipFill>
        <p:spPr bwMode="auto">
          <a:xfrm>
            <a:off x="0" y="5924550"/>
            <a:ext cx="9144000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26413" cy="449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5" cstate="print"/>
          <a:srcRect r="53954" b="38567"/>
          <a:stretch>
            <a:fillRect/>
          </a:stretch>
        </p:blipFill>
        <p:spPr bwMode="auto">
          <a:xfrm>
            <a:off x="7869238" y="5938838"/>
            <a:ext cx="1274762" cy="1019175"/>
          </a:xfrm>
          <a:prstGeom prst="rect">
            <a:avLst/>
          </a:prstGeom>
          <a:blipFill dpi="0" rotWithShape="0">
            <a:blip r:embed="rId16" cstate="print"/>
            <a:srcRect r="53954" b="38567"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</p:pic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327025" y="-1196975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7316788" y="6396038"/>
            <a:ext cx="430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0" hangingPunct="0">
              <a:buClr>
                <a:srgbClr val="FFFFFF"/>
              </a:buClr>
              <a:defRPr/>
            </a:pPr>
            <a:fld id="{9114B717-9E2A-4392-9C69-823F75AE4520}" type="slidenum">
              <a:rPr lang="fr-FR" sz="1600" smtClean="0">
                <a:solidFill>
                  <a:srgbClr val="FFFFFF"/>
                </a:solidFill>
              </a:rPr>
              <a:pPr eaLnBrk="0" hangingPunct="0">
                <a:buClr>
                  <a:srgbClr val="FFFFFF"/>
                </a:buClr>
                <a:defRPr/>
              </a:pPr>
              <a:t>‹N°›</a:t>
            </a:fld>
            <a:endParaRPr lang="fr-FR" sz="1600" dirty="0" smtClean="0">
              <a:solidFill>
                <a:srgbClr val="FFFFFF"/>
              </a:solidFill>
            </a:endParaRP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084888" y="4508500"/>
            <a:ext cx="2519362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+mj-lt"/>
          <a:ea typeface="+mj-ea"/>
          <a:cs typeface="+mj-cs"/>
        </a:defRPr>
      </a:lvl1pPr>
      <a:lvl2pPr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2pPr>
      <a:lvl3pPr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3pPr>
      <a:lvl4pPr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4pPr>
      <a:lvl5pPr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5pPr>
      <a:lvl6pPr marL="457200"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6pPr>
      <a:lvl7pPr marL="914400"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7pPr>
      <a:lvl8pPr marL="1371600"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8pPr>
      <a:lvl9pPr marL="1828800" algn="r" defTabSz="449263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" charset="0"/>
        <a:defRPr sz="2800" b="1">
          <a:solidFill>
            <a:srgbClr val="003399"/>
          </a:solidFill>
          <a:latin typeface="Arial" charset="0"/>
        </a:defRPr>
      </a:lvl9pPr>
    </p:titleStyle>
    <p:bodyStyle>
      <a:lvl1pPr marL="341313" indent="-341313" algn="l" defTabSz="449263" rtl="0" eaLnBrk="1" fontAlgn="base" hangingPunct="1">
        <a:spcBef>
          <a:spcPts val="700"/>
        </a:spcBef>
        <a:spcAft>
          <a:spcPct val="0"/>
        </a:spcAft>
        <a:buClr>
          <a:srgbClr val="FF9900"/>
        </a:buClr>
        <a:buSzPct val="13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1" fontAlgn="base" hangingPunct="1">
        <a:spcBef>
          <a:spcPts val="60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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hyperlink" Target="stg-management-des-organisations-2011-metropole-suje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691680" y="1268760"/>
            <a:ext cx="7196336" cy="4248472"/>
          </a:xfrm>
        </p:spPr>
        <p:txBody>
          <a:bodyPr/>
          <a:lstStyle/>
          <a:p>
            <a:pPr lvl="0" algn="ctr"/>
            <a:r>
              <a:rPr lang="fr-FR" dirty="0" smtClean="0"/>
              <a:t>MANAGEMENT DES ORGANISATIONS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 smtClean="0"/>
              <a:t>L’épreuve </a:t>
            </a:r>
            <a:r>
              <a:rPr lang="fr-FR" sz="3200" dirty="0"/>
              <a:t>de certification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8229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71600" y="1600200"/>
            <a:ext cx="7920880" cy="44989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200" b="1" dirty="0"/>
              <a:t>La situation de management </a:t>
            </a:r>
            <a:r>
              <a:rPr lang="fr-F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La </a:t>
            </a:r>
            <a:r>
              <a:rPr lang="fr-FR" sz="2000" dirty="0"/>
              <a:t>communauté d’agglomération </a:t>
            </a:r>
            <a:r>
              <a:rPr lang="fr-FR" sz="2000" dirty="0" smtClean="0"/>
              <a:t>doit faire face à </a:t>
            </a:r>
            <a:r>
              <a:rPr lang="fr-FR" sz="2000" dirty="0"/>
              <a:t>un accroissement de sa </a:t>
            </a:r>
            <a:r>
              <a:rPr lang="fr-FR" sz="2000" dirty="0" smtClean="0"/>
              <a:t>population et se trouve confrontée </a:t>
            </a:r>
            <a:r>
              <a:rPr lang="fr-FR" sz="2000" dirty="0"/>
              <a:t>à des problèmes de circulation sur l’ensemble de son </a:t>
            </a:r>
            <a:r>
              <a:rPr lang="fr-FR" sz="2000" dirty="0" smtClean="0"/>
              <a:t>territoire.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La communauté doit assurer sa mission de service public qui l’oblige à assurer le déplacement des citoyens.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Les citoyens aspirent à se déplacer dans de bonnes conditions de sécurité, de rapidité et de confort.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Les citoyens font état de leurs préoccupations environnementales et écologiques.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1783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71600" y="1600200"/>
            <a:ext cx="7920880" cy="492514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sz="5100" b="1" dirty="0"/>
              <a:t>Le problème de management 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3800" dirty="0"/>
              <a:t>Face à une augmentation des déplacements en zone urbaine, comment continuer à assurer la mission de service public de transport en respectant les contraintes budgétaires et en tenant compte des aspirations des différentes parties prenantes ?</a:t>
            </a:r>
          </a:p>
          <a:p>
            <a:pPr>
              <a:buFont typeface="Wingdings" pitchFamily="2" charset="2"/>
              <a:buChar char="v"/>
            </a:pPr>
            <a:endParaRPr lang="fr-FR" sz="2400" b="1" dirty="0" smtClean="0"/>
          </a:p>
          <a:p>
            <a:pPr>
              <a:buFont typeface="Wingdings" pitchFamily="2" charset="2"/>
              <a:buChar char="v"/>
            </a:pPr>
            <a:r>
              <a:rPr lang="fr-FR" sz="5100" b="1" dirty="0"/>
              <a:t>La solution retenue</a:t>
            </a:r>
          </a:p>
          <a:p>
            <a:pPr marL="0" indent="0">
              <a:buNone/>
            </a:pPr>
            <a:r>
              <a:rPr lang="fr-FR" sz="3800" dirty="0" smtClean="0"/>
              <a:t>Le choix des élus s’est porté sur la mise en place d’un nouveau concept de transport public, le « bus-tram ».</a:t>
            </a:r>
          </a:p>
          <a:p>
            <a:pPr marL="0" indent="0">
              <a:buNone/>
            </a:pPr>
            <a:r>
              <a:rPr lang="fr-FR" sz="3800" dirty="0" smtClean="0"/>
              <a:t>Cette solution répond aux différentes contraintes et prend en compte les aspirations des parties prenantes :</a:t>
            </a:r>
          </a:p>
          <a:p>
            <a:pPr>
              <a:buFontTx/>
              <a:buChar char="-"/>
            </a:pPr>
            <a:r>
              <a:rPr lang="fr-FR" sz="3800" dirty="0"/>
              <a:t>m</a:t>
            </a:r>
            <a:r>
              <a:rPr lang="fr-FR" sz="3800" dirty="0" smtClean="0"/>
              <a:t>oins coûteux qu’un tramway, </a:t>
            </a:r>
          </a:p>
          <a:p>
            <a:pPr>
              <a:buFontTx/>
              <a:buChar char="-"/>
            </a:pPr>
            <a:r>
              <a:rPr lang="fr-FR" sz="3800" dirty="0" smtClean="0"/>
              <a:t>désengorge </a:t>
            </a:r>
            <a:r>
              <a:rPr lang="fr-FR" sz="3800" dirty="0"/>
              <a:t>le centre-ville,</a:t>
            </a:r>
          </a:p>
          <a:p>
            <a:pPr>
              <a:buFontTx/>
              <a:buChar char="-"/>
            </a:pPr>
            <a:r>
              <a:rPr lang="fr-FR" sz="3800" dirty="0" smtClean="0"/>
              <a:t>facilite le déplacement sûr et confortable des habitants,</a:t>
            </a:r>
          </a:p>
          <a:p>
            <a:pPr>
              <a:buFontTx/>
              <a:buChar char="-"/>
            </a:pPr>
            <a:r>
              <a:rPr lang="fr-FR" sz="3800" dirty="0"/>
              <a:t>t</a:t>
            </a:r>
            <a:r>
              <a:rPr lang="fr-FR" sz="3800" dirty="0" smtClean="0"/>
              <a:t>ient compte des préoccupations environnementales (motorisation hybride).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214714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71600" y="1412776"/>
            <a:ext cx="8025556" cy="5112568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1 - </a:t>
            </a:r>
            <a:r>
              <a:rPr lang="fr-FR" dirty="0"/>
              <a:t>Caractérisez l’organisation Perpignan Méditerranée par sa forme, son type, sa</a:t>
            </a:r>
          </a:p>
          <a:p>
            <a:pPr>
              <a:spcBef>
                <a:spcPts val="600"/>
              </a:spcBef>
              <a:buNone/>
            </a:pPr>
            <a:r>
              <a:rPr lang="fr-FR" dirty="0" smtClean="0"/>
              <a:t> finalité</a:t>
            </a:r>
            <a:r>
              <a:rPr lang="fr-FR" dirty="0"/>
              <a:t>, ses </a:t>
            </a:r>
            <a:r>
              <a:rPr lang="fr-FR" dirty="0" smtClean="0"/>
              <a:t>ressources et son champ d’action géographique.</a:t>
            </a:r>
          </a:p>
          <a:p>
            <a:pPr>
              <a:spcBef>
                <a:spcPts val="600"/>
              </a:spcBef>
              <a:buNone/>
            </a:pPr>
            <a:endParaRPr lang="fr-FR" dirty="0" smtClean="0"/>
          </a:p>
          <a:p>
            <a:pPr>
              <a:spcBef>
                <a:spcPts val="600"/>
              </a:spcBef>
            </a:pPr>
            <a:r>
              <a:rPr lang="fr-FR" dirty="0" smtClean="0"/>
              <a:t>2 - Montrez en quoi cette organisation remplit des missions de service public. Justifiez votre réponse.</a:t>
            </a:r>
          </a:p>
          <a:p>
            <a:pPr>
              <a:spcBef>
                <a:spcPts val="600"/>
              </a:spcBef>
              <a:buNone/>
            </a:pPr>
            <a:endParaRPr lang="fr-FR" dirty="0"/>
          </a:p>
          <a:p>
            <a:pPr>
              <a:spcBef>
                <a:spcPts val="600"/>
              </a:spcBef>
            </a:pPr>
            <a:r>
              <a:rPr lang="fr-FR" dirty="0" smtClean="0"/>
              <a:t>3 - </a:t>
            </a:r>
            <a:r>
              <a:rPr lang="fr-FR" dirty="0"/>
              <a:t>Établissez un diagnostic externe de la communauté d’agglomération en </a:t>
            </a:r>
            <a:r>
              <a:rPr lang="fr-FR" dirty="0" smtClean="0"/>
              <a:t>vous limitant </a:t>
            </a:r>
            <a:r>
              <a:rPr lang="fr-FR" dirty="0"/>
              <a:t>au domaine des transports</a:t>
            </a:r>
            <a:r>
              <a:rPr lang="fr-FR" dirty="0" smtClean="0"/>
              <a:t>.</a:t>
            </a:r>
          </a:p>
          <a:p>
            <a:pPr>
              <a:spcBef>
                <a:spcPts val="600"/>
              </a:spcBef>
            </a:pPr>
            <a:endParaRPr lang="fr-FR" dirty="0"/>
          </a:p>
          <a:p>
            <a:pPr>
              <a:spcBef>
                <a:spcPts val="600"/>
              </a:spcBef>
            </a:pPr>
            <a:r>
              <a:rPr lang="fr-FR" dirty="0" smtClean="0"/>
              <a:t>4 - </a:t>
            </a:r>
            <a:r>
              <a:rPr lang="fr-FR" dirty="0"/>
              <a:t>Présentez le problème de management auquel est confrontée </a:t>
            </a:r>
            <a:r>
              <a:rPr lang="fr-FR" dirty="0" smtClean="0"/>
              <a:t>cette organisation.</a:t>
            </a:r>
          </a:p>
          <a:p>
            <a:endParaRPr lang="fr-FR" dirty="0"/>
          </a:p>
          <a:p>
            <a:pPr>
              <a:spcBef>
                <a:spcPts val="600"/>
              </a:spcBef>
            </a:pPr>
            <a:r>
              <a:rPr lang="fr-FR" dirty="0" smtClean="0"/>
              <a:t>5 - </a:t>
            </a:r>
            <a:r>
              <a:rPr lang="fr-FR" dirty="0"/>
              <a:t>Identifiez et qualifiez la décision prise. Justifiez votre réponse</a:t>
            </a:r>
            <a:r>
              <a:rPr lang="fr-FR" dirty="0" smtClean="0"/>
              <a:t>.</a:t>
            </a:r>
          </a:p>
          <a:p>
            <a:pPr>
              <a:spcBef>
                <a:spcPts val="600"/>
              </a:spcBef>
            </a:pPr>
            <a:endParaRPr lang="fr-FR" dirty="0"/>
          </a:p>
          <a:p>
            <a:pPr>
              <a:spcBef>
                <a:spcPts val="600"/>
              </a:spcBef>
            </a:pPr>
            <a:r>
              <a:rPr lang="fr-FR" dirty="0"/>
              <a:t>6- Montrez dans quelle mesure, à travers ce projet, la </a:t>
            </a:r>
            <a:r>
              <a:rPr lang="fr-FR" dirty="0" smtClean="0"/>
              <a:t>communauté d’agglomération </a:t>
            </a:r>
            <a:r>
              <a:rPr lang="fr-FR" dirty="0"/>
              <a:t>respecte les principes fondamentaux de service public</a:t>
            </a:r>
            <a:r>
              <a:rPr lang="fr-FR" dirty="0" smtClean="0"/>
              <a:t>.</a:t>
            </a:r>
          </a:p>
          <a:p>
            <a:pPr>
              <a:spcBef>
                <a:spcPts val="600"/>
              </a:spcBef>
            </a:pPr>
            <a:endParaRPr lang="fr-FR" dirty="0"/>
          </a:p>
          <a:p>
            <a:r>
              <a:rPr lang="fr-FR" dirty="0"/>
              <a:t>7- Déterminez quelles sont les parties prenantes à ce projet et quels sont </a:t>
            </a:r>
            <a:r>
              <a:rPr lang="fr-FR" dirty="0" smtClean="0"/>
              <a:t>les enjeux </a:t>
            </a:r>
            <a:r>
              <a:rPr lang="fr-FR" dirty="0"/>
              <a:t>pour chacune d'elles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5194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2915816" y="1700808"/>
            <a:ext cx="3312368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lt1"/>
                </a:solidFill>
              </a:rPr>
              <a:t>La communauté de communes Perpignan - Méditerranée</a:t>
            </a: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251520" y="2924944"/>
            <a:ext cx="2016224" cy="64807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Des missions de service public</a:t>
            </a:r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2411760" y="2924944"/>
            <a:ext cx="2016224" cy="64807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Des valeurs</a:t>
            </a:r>
          </a:p>
        </p:txBody>
      </p:sp>
      <p:sp>
        <p:nvSpPr>
          <p:cNvPr id="13" name="Rectangle 12"/>
          <p:cNvSpPr/>
          <p:nvPr>
            <p:custDataLst>
              <p:tags r:id="rId4"/>
            </p:custDataLst>
          </p:nvPr>
        </p:nvSpPr>
        <p:spPr>
          <a:xfrm>
            <a:off x="4788024" y="2924944"/>
            <a:ext cx="2016224" cy="64807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Des contraintes </a:t>
            </a:r>
          </a:p>
        </p:txBody>
      </p:sp>
      <p:sp>
        <p:nvSpPr>
          <p:cNvPr id="14" name="Rectangle 13"/>
          <p:cNvSpPr/>
          <p:nvPr>
            <p:custDataLst>
              <p:tags r:id="rId5"/>
            </p:custDataLst>
          </p:nvPr>
        </p:nvSpPr>
        <p:spPr>
          <a:xfrm>
            <a:off x="6948264" y="2924944"/>
            <a:ext cx="2016224" cy="64807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Des parties prenantes</a:t>
            </a:r>
          </a:p>
        </p:txBody>
      </p:sp>
      <p:cxnSp>
        <p:nvCxnSpPr>
          <p:cNvPr id="30" name="Connecteur droit avec flèche 29"/>
          <p:cNvCxnSpPr>
            <a:stCxn id="5" idx="2"/>
            <a:endCxn id="14" idx="0"/>
          </p:cNvCxnSpPr>
          <p:nvPr>
            <p:custDataLst>
              <p:tags r:id="rId6"/>
            </p:custDataLst>
          </p:nvPr>
        </p:nvCxnSpPr>
        <p:spPr>
          <a:xfrm>
            <a:off x="4572000" y="2347139"/>
            <a:ext cx="3384376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5" idx="2"/>
            <a:endCxn id="13" idx="0"/>
          </p:cNvCxnSpPr>
          <p:nvPr>
            <p:custDataLst>
              <p:tags r:id="rId7"/>
            </p:custDataLst>
          </p:nvPr>
        </p:nvCxnSpPr>
        <p:spPr>
          <a:xfrm>
            <a:off x="4572000" y="2347139"/>
            <a:ext cx="1224136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5" idx="2"/>
            <a:endCxn id="11" idx="0"/>
          </p:cNvCxnSpPr>
          <p:nvPr>
            <p:custDataLst>
              <p:tags r:id="rId8"/>
            </p:custDataLst>
          </p:nvPr>
        </p:nvCxnSpPr>
        <p:spPr>
          <a:xfrm flipH="1">
            <a:off x="1259632" y="2347139"/>
            <a:ext cx="3312368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5" idx="2"/>
            <a:endCxn id="12" idx="0"/>
          </p:cNvCxnSpPr>
          <p:nvPr>
            <p:custDataLst>
              <p:tags r:id="rId9"/>
            </p:custDataLst>
          </p:nvPr>
        </p:nvCxnSpPr>
        <p:spPr>
          <a:xfrm flipH="1">
            <a:off x="3419872" y="2347139"/>
            <a:ext cx="1152128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>
            <p:custDataLst>
              <p:tags r:id="rId10"/>
            </p:custDataLst>
          </p:nvPr>
        </p:nvSpPr>
        <p:spPr>
          <a:xfrm>
            <a:off x="2195736" y="3789040"/>
            <a:ext cx="4680520" cy="86409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Un problème de management :</a:t>
            </a:r>
          </a:p>
          <a:p>
            <a:pPr algn="ctr"/>
            <a:r>
              <a:rPr lang="fr-FR" sz="1600" dirty="0" smtClean="0"/>
              <a:t>(résoudre les problèmes de transport liés à l’accroissement démographique)</a:t>
            </a:r>
          </a:p>
        </p:txBody>
      </p:sp>
      <p:sp>
        <p:nvSpPr>
          <p:cNvPr id="38" name="Rectangle 37"/>
          <p:cNvSpPr/>
          <p:nvPr>
            <p:custDataLst>
              <p:tags r:id="rId11"/>
            </p:custDataLst>
          </p:nvPr>
        </p:nvSpPr>
        <p:spPr>
          <a:xfrm>
            <a:off x="2267744" y="5013176"/>
            <a:ext cx="4680520" cy="144016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/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Le choix d’une solution qui </a:t>
            </a:r>
          </a:p>
          <a:p>
            <a:pPr algn="ctr">
              <a:buFontTx/>
              <a:buChar char="-"/>
            </a:pPr>
            <a:r>
              <a:rPr lang="fr-FR" sz="1600" dirty="0" smtClean="0"/>
              <a:t> répond aux missions de service public</a:t>
            </a:r>
          </a:p>
          <a:p>
            <a:pPr algn="ctr">
              <a:buFontTx/>
              <a:buChar char="-"/>
            </a:pPr>
            <a:r>
              <a:rPr lang="fr-FR" sz="1600" dirty="0" smtClean="0"/>
              <a:t> respecte les valeurs défendues</a:t>
            </a:r>
          </a:p>
          <a:p>
            <a:pPr algn="ctr">
              <a:buFontTx/>
              <a:buChar char="-"/>
            </a:pPr>
            <a:r>
              <a:rPr lang="fr-FR" sz="1600" dirty="0" smtClean="0"/>
              <a:t> prend en compte les contraintes</a:t>
            </a:r>
          </a:p>
          <a:p>
            <a:pPr algn="ctr">
              <a:buFontTx/>
              <a:buChar char="-"/>
            </a:pPr>
            <a:r>
              <a:rPr lang="fr-FR" sz="1600" dirty="0" smtClean="0"/>
              <a:t> répond aux aspirations des parties prenantes</a:t>
            </a:r>
          </a:p>
          <a:p>
            <a:pPr algn="ctr">
              <a:buFontTx/>
              <a:buChar char="-"/>
            </a:pPr>
            <a:endParaRPr lang="fr-FR" sz="1600" dirty="0" smtClean="0"/>
          </a:p>
          <a:p>
            <a:pPr algn="ctr"/>
            <a:endParaRPr lang="fr-FR" sz="1600" dirty="0" smtClean="0"/>
          </a:p>
          <a:p>
            <a:pPr algn="ctr">
              <a:buFontTx/>
              <a:buChar char="-"/>
            </a:pPr>
            <a:endParaRPr lang="fr-FR" sz="1600" dirty="0" smtClean="0"/>
          </a:p>
        </p:txBody>
      </p:sp>
      <p:sp>
        <p:nvSpPr>
          <p:cNvPr id="49" name="Flèche vers le bas 48"/>
          <p:cNvSpPr/>
          <p:nvPr>
            <p:custDataLst>
              <p:tags r:id="rId12"/>
            </p:custDataLst>
          </p:nvPr>
        </p:nvSpPr>
        <p:spPr>
          <a:xfrm>
            <a:off x="4499992" y="4653136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lèche vers le bas 49"/>
          <p:cNvSpPr/>
          <p:nvPr>
            <p:custDataLst>
              <p:tags r:id="rId13"/>
            </p:custDataLst>
          </p:nvPr>
        </p:nvSpPr>
        <p:spPr>
          <a:xfrm>
            <a:off x="4572000" y="2348880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5194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75408" y="908720"/>
            <a:ext cx="7200800" cy="99233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i="1" dirty="0" smtClean="0"/>
              <a:t>Les évolutions </a:t>
            </a:r>
            <a:r>
              <a:rPr lang="fr-FR" sz="3100" i="1" dirty="0"/>
              <a:t>du </a:t>
            </a:r>
            <a:r>
              <a:rPr lang="fr-FR" sz="3100" i="1" dirty="0" smtClean="0"/>
              <a:t>questionnement envisageables</a:t>
            </a:r>
            <a:r>
              <a:rPr lang="fr-FR" i="1" dirty="0" smtClean="0"/>
              <a:t/>
            </a:r>
            <a:br>
              <a:rPr lang="fr-FR" i="1" dirty="0" smtClean="0"/>
            </a:br>
            <a:endParaRPr lang="fr-FR" i="1" dirty="0"/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971600" y="198884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Question 1  - Caractérisez l’organisation Perpignan Méditerranée par sa forme, son type, sa finalité, ses ressources et son champ d’action géographique.</a:t>
            </a:r>
          </a:p>
        </p:txBody>
      </p:sp>
      <p:sp>
        <p:nvSpPr>
          <p:cNvPr id="8" name="ZoneTexte 7"/>
          <p:cNvSpPr txBox="1"/>
          <p:nvPr>
            <p:custDataLst>
              <p:tags r:id="rId3"/>
            </p:custDataLst>
          </p:nvPr>
        </p:nvSpPr>
        <p:spPr>
          <a:xfrm>
            <a:off x="971600" y="3068960"/>
            <a:ext cx="7904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Cette question permet de vérifier les connaissances du candidat (critères permettant de caractériser une organisation) et sa capacité à les mobiliser pour identifier le contexte managérial qui constitue le cadre de son analyse et de sa réflexion.</a:t>
            </a:r>
          </a:p>
          <a:p>
            <a:endParaRPr lang="fr-FR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i="1" dirty="0" smtClean="0"/>
              <a:t>Elle pourrait donc être reprise sans modification majeure à part l’introduction des nouveaux critères : </a:t>
            </a:r>
            <a:r>
              <a:rPr lang="fr-FR" dirty="0"/>
              <a:t>finalité, nature de l’activité, statut juridique, ressources, répartition du pouvoir, champ d’action géographique</a:t>
            </a:r>
            <a:endParaRPr lang="fr-FR" i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20894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99592" y="1916832"/>
            <a:ext cx="7920880" cy="4176464"/>
          </a:xfrm>
        </p:spPr>
        <p:txBody>
          <a:bodyPr/>
          <a:lstStyle/>
          <a:p>
            <a:pPr marL="0" indent="0">
              <a:buNone/>
            </a:pPr>
            <a:r>
              <a:rPr lang="fr-FR" sz="2000" kern="1200" dirty="0" smtClean="0">
                <a:solidFill>
                  <a:schemeClr val="tx1"/>
                </a:solidFill>
              </a:rPr>
              <a:t>Les  questions suivantes pourraient être structurées de manière plus cohérente pour mieux dégager les étapes successives de la décision de management stratégique :</a:t>
            </a:r>
          </a:p>
          <a:p>
            <a:pPr>
              <a:buFontTx/>
              <a:buChar char="-"/>
            </a:pPr>
            <a:r>
              <a:rPr lang="fr-FR" sz="2000" i="1" kern="1200" dirty="0" smtClean="0">
                <a:solidFill>
                  <a:schemeClr val="tx1"/>
                </a:solidFill>
              </a:rPr>
              <a:t>Identification et analyse du contexte managérial, avec notamment l’examen des attentes de parties prenantes (questions 3, 7)</a:t>
            </a:r>
            <a:endParaRPr lang="fr-FR" sz="2000" i="1" kern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000" i="1" kern="1200" dirty="0" smtClean="0">
                <a:solidFill>
                  <a:schemeClr val="tx1"/>
                </a:solidFill>
              </a:rPr>
              <a:t>Identification du problème de management stratégique posé aux élus et analyse de ses enjeux (questions 2, 4) </a:t>
            </a:r>
          </a:p>
          <a:p>
            <a:pPr>
              <a:buFontTx/>
              <a:buChar char="-"/>
            </a:pPr>
            <a:r>
              <a:rPr lang="fr-FR" sz="2000" i="1" kern="1200" dirty="0" smtClean="0">
                <a:solidFill>
                  <a:schemeClr val="tx1"/>
                </a:solidFill>
              </a:rPr>
              <a:t>Choix d’une solution jugée la plus satisfaisante parmi d’autres possibles (question 5)</a:t>
            </a:r>
          </a:p>
          <a:p>
            <a:pPr>
              <a:buFontTx/>
              <a:buChar char="-"/>
            </a:pPr>
            <a:r>
              <a:rPr lang="fr-FR" sz="2000" i="1" kern="1200" dirty="0" smtClean="0">
                <a:solidFill>
                  <a:schemeClr val="tx1"/>
                </a:solidFill>
              </a:rPr>
              <a:t>Justification du choix stratégique au regard du problème posé et des attentes de parties prenantes (question 6)</a:t>
            </a:r>
            <a:endParaRPr lang="fr-FR" sz="2000" i="1" kern="12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91680" y="908720"/>
            <a:ext cx="7200800" cy="99233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i="1" dirty="0" smtClean="0"/>
              <a:t>Les évolutions </a:t>
            </a:r>
            <a:r>
              <a:rPr lang="fr-FR" sz="3100" i="1" dirty="0"/>
              <a:t>du </a:t>
            </a:r>
            <a:r>
              <a:rPr lang="fr-FR" sz="3100" i="1" dirty="0" smtClean="0"/>
              <a:t>questionnement envisageables</a:t>
            </a:r>
            <a:r>
              <a:rPr lang="fr-FR" i="1" dirty="0" smtClean="0"/>
              <a:t/>
            </a:r>
            <a:br>
              <a:rPr lang="fr-FR" i="1" dirty="0" smtClean="0"/>
            </a:b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0894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71600" y="1772816"/>
            <a:ext cx="7920880" cy="5013176"/>
          </a:xfrm>
        </p:spPr>
        <p:txBody>
          <a:bodyPr/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fr-FR" sz="1900" kern="1200" dirty="0" smtClean="0">
                <a:solidFill>
                  <a:schemeClr val="tx1"/>
                </a:solidFill>
              </a:rPr>
              <a:t>Question </a:t>
            </a:r>
            <a:r>
              <a:rPr lang="fr-FR" sz="1900" kern="1200" dirty="0">
                <a:solidFill>
                  <a:schemeClr val="tx1"/>
                </a:solidFill>
              </a:rPr>
              <a:t>2 : </a:t>
            </a:r>
            <a:r>
              <a:rPr lang="fr-FR" sz="1900" kern="1200" dirty="0" smtClean="0">
                <a:solidFill>
                  <a:schemeClr val="tx1"/>
                </a:solidFill>
              </a:rPr>
              <a:t>Établissez </a:t>
            </a:r>
            <a:r>
              <a:rPr lang="fr-FR" sz="1900" kern="1200" dirty="0">
                <a:solidFill>
                  <a:schemeClr val="tx1"/>
                </a:solidFill>
              </a:rPr>
              <a:t>le diagnostic externe de </a:t>
            </a:r>
            <a:r>
              <a:rPr lang="fr-FR" sz="1800" dirty="0"/>
              <a:t>Perpignan Méditerranée </a:t>
            </a:r>
            <a:r>
              <a:rPr lang="fr-FR" sz="1900" kern="1200" dirty="0" smtClean="0">
                <a:solidFill>
                  <a:schemeClr val="tx1"/>
                </a:solidFill>
              </a:rPr>
              <a:t>en </a:t>
            </a:r>
            <a:r>
              <a:rPr lang="fr-FR" sz="1900" kern="1200" dirty="0">
                <a:solidFill>
                  <a:schemeClr val="tx1"/>
                </a:solidFill>
              </a:rPr>
              <a:t>vous limitant au domaine des </a:t>
            </a:r>
            <a:r>
              <a:rPr lang="fr-FR" sz="1900" kern="1200" dirty="0" smtClean="0">
                <a:solidFill>
                  <a:schemeClr val="tx1"/>
                </a:solidFill>
              </a:rPr>
              <a:t>transports.</a:t>
            </a:r>
            <a:r>
              <a:rPr lang="fr-FR" sz="2000" b="1" dirty="0"/>
              <a:t> </a:t>
            </a:r>
            <a:endParaRPr lang="fr-FR" sz="1900" kern="1200" dirty="0">
              <a:solidFill>
                <a:schemeClr val="tx1"/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fr-FR" sz="1900" dirty="0" smtClean="0"/>
              <a:t>Question </a:t>
            </a:r>
            <a:r>
              <a:rPr lang="fr-FR" sz="1900" dirty="0"/>
              <a:t>3 :</a:t>
            </a:r>
            <a:r>
              <a:rPr lang="fr-FR" sz="1900" kern="1200" dirty="0">
                <a:solidFill>
                  <a:schemeClr val="tx1"/>
                </a:solidFill>
              </a:rPr>
              <a:t> Déterminez quelles sont, dans le domaine des transports, les parties </a:t>
            </a:r>
            <a:r>
              <a:rPr lang="fr-FR" sz="1900" kern="1200" dirty="0" smtClean="0">
                <a:solidFill>
                  <a:schemeClr val="tx1"/>
                </a:solidFill>
              </a:rPr>
              <a:t>prenantes et présentez leurs attentes respectives.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fr-FR" sz="1900" kern="1200" dirty="0" smtClean="0">
                <a:solidFill>
                  <a:schemeClr val="tx1"/>
                </a:solidFill>
              </a:rPr>
              <a:t>Question 4 : Identifiez  le problème de management auquel est confrontée </a:t>
            </a:r>
            <a:r>
              <a:rPr lang="fr-FR" sz="2000" dirty="0"/>
              <a:t>Perpignan Méditerranée </a:t>
            </a:r>
            <a:r>
              <a:rPr lang="fr-FR" sz="1900" kern="1200" dirty="0" smtClean="0">
                <a:solidFill>
                  <a:schemeClr val="tx1"/>
                </a:solidFill>
              </a:rPr>
              <a:t>et dégagez ses enjeux.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fr-FR" sz="1900" kern="1200" dirty="0" smtClean="0">
                <a:solidFill>
                  <a:schemeClr val="tx1"/>
                </a:solidFill>
              </a:rPr>
              <a:t>Question 5 : Présentez la décision prise par </a:t>
            </a:r>
            <a:r>
              <a:rPr lang="fr-FR" sz="2000" dirty="0" smtClean="0"/>
              <a:t>Perpignan </a:t>
            </a:r>
            <a:r>
              <a:rPr lang="fr-FR" sz="2000" dirty="0"/>
              <a:t>Méditerranée </a:t>
            </a:r>
            <a:r>
              <a:rPr lang="fr-FR" sz="1900" kern="1200" dirty="0" smtClean="0">
                <a:solidFill>
                  <a:schemeClr val="tx1"/>
                </a:solidFill>
              </a:rPr>
              <a:t>pour répondre à ce problème et précisez pourquoi cette décision est stratégique.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fr-FR" sz="1900" kern="1200" dirty="0" smtClean="0">
                <a:solidFill>
                  <a:schemeClr val="tx1"/>
                </a:solidFill>
              </a:rPr>
              <a:t>Question 6 : Montrez que cette décision est conforme aux principes du service public que doit respecter </a:t>
            </a:r>
            <a:r>
              <a:rPr lang="fr-FR" sz="2000" dirty="0"/>
              <a:t>Perpignan </a:t>
            </a:r>
            <a:r>
              <a:rPr lang="fr-FR" sz="2000" dirty="0" smtClean="0"/>
              <a:t>Méditerranée.</a:t>
            </a:r>
            <a:endParaRPr lang="fr-FR" sz="1900" kern="1200" dirty="0" smtClean="0">
              <a:solidFill>
                <a:schemeClr val="tx1"/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fr-FR" sz="1900" kern="1200" dirty="0" smtClean="0">
                <a:solidFill>
                  <a:schemeClr val="tx1"/>
                </a:solidFill>
              </a:rPr>
              <a:t>Question </a:t>
            </a:r>
            <a:r>
              <a:rPr lang="fr-FR" sz="1900" kern="1200" dirty="0">
                <a:solidFill>
                  <a:schemeClr val="tx1"/>
                </a:solidFill>
              </a:rPr>
              <a:t>7 : Présentez les arguments qui ont </a:t>
            </a:r>
            <a:r>
              <a:rPr lang="fr-FR" sz="1900" kern="1200" dirty="0" smtClean="0">
                <a:solidFill>
                  <a:schemeClr val="tx1"/>
                </a:solidFill>
              </a:rPr>
              <a:t>conduit les élus à prendre cette </a:t>
            </a:r>
            <a:r>
              <a:rPr lang="fr-FR" sz="1900" kern="1200" dirty="0">
                <a:solidFill>
                  <a:schemeClr val="tx1"/>
                </a:solidFill>
              </a:rPr>
              <a:t>décision.</a:t>
            </a:r>
          </a:p>
          <a:p>
            <a:pPr>
              <a:buNone/>
            </a:pPr>
            <a:endParaRPr lang="fr-FR" sz="2000" i="1" kern="1200" dirty="0" smtClean="0">
              <a:solidFill>
                <a:schemeClr val="tx1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95536" y="1144588"/>
            <a:ext cx="7953176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691680" y="809328"/>
            <a:ext cx="7200800" cy="99233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i="1" dirty="0" smtClean="0"/>
              <a:t>Les évolutions </a:t>
            </a:r>
            <a:r>
              <a:rPr lang="fr-FR" sz="3100" i="1" dirty="0"/>
              <a:t>du </a:t>
            </a:r>
            <a:r>
              <a:rPr lang="fr-FR" sz="3100" i="1" dirty="0" smtClean="0"/>
              <a:t>questionnement envisageables</a:t>
            </a:r>
            <a:r>
              <a:rPr lang="fr-FR" i="1" dirty="0" smtClean="0"/>
              <a:t/>
            </a:r>
            <a:br>
              <a:rPr lang="fr-FR" i="1" dirty="0" smtClean="0"/>
            </a:b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0894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11760" y="1700808"/>
            <a:ext cx="6480720" cy="723900"/>
          </a:xfrm>
        </p:spPr>
        <p:txBody>
          <a:bodyPr/>
          <a:lstStyle/>
          <a:p>
            <a:pPr algn="ctr"/>
            <a:r>
              <a:rPr lang="fr-FR" sz="3200" dirty="0" smtClean="0"/>
              <a:t>Définition de l’épreuve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339752" y="2780928"/>
            <a:ext cx="6480720" cy="21602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La définition de l’épreuve est identique à celle de l’épreuve de management des organisations du baccalauréat STG</a:t>
            </a:r>
            <a:endParaRPr lang="fr-F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4217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691680" y="1268760"/>
            <a:ext cx="7128792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2400" dirty="0" smtClean="0"/>
              <a:t>L’épreuve </a:t>
            </a:r>
            <a:r>
              <a:rPr lang="fr-FR" sz="2400" dirty="0"/>
              <a:t>porte sur </a:t>
            </a:r>
            <a:r>
              <a:rPr lang="fr-FR" sz="2400" b="1" dirty="0"/>
              <a:t>les </a:t>
            </a:r>
            <a:r>
              <a:rPr lang="fr-FR" sz="2400" b="1" dirty="0" smtClean="0"/>
              <a:t>programmes de </a:t>
            </a:r>
            <a:r>
              <a:rPr lang="fr-FR" sz="2400" b="1" dirty="0"/>
              <a:t> management des organisations » des classes de première et terminale </a:t>
            </a:r>
            <a:r>
              <a:rPr lang="fr-FR" sz="2400" dirty="0"/>
              <a:t>« Sciences et technologies du management et de la gestion » 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lvl="1"/>
            <a:r>
              <a:rPr lang="fr-FR" b="1" dirty="0" smtClean="0"/>
              <a:t>Épreuve écrite</a:t>
            </a:r>
          </a:p>
          <a:p>
            <a:endParaRPr lang="fr-FR" sz="2400" b="1" dirty="0"/>
          </a:p>
          <a:p>
            <a:pPr lvl="1"/>
            <a:r>
              <a:rPr lang="fr-FR" b="1" dirty="0"/>
              <a:t>Durée : </a:t>
            </a:r>
            <a:r>
              <a:rPr lang="fr-FR" b="1" dirty="0" smtClean="0"/>
              <a:t>3 heures</a:t>
            </a:r>
            <a:endParaRPr lang="fr-FR" b="1" dirty="0"/>
          </a:p>
          <a:p>
            <a:endParaRPr lang="fr-FR" sz="2400" b="1" dirty="0"/>
          </a:p>
          <a:p>
            <a:pPr lvl="1"/>
            <a:r>
              <a:rPr lang="fr-FR" b="1" dirty="0"/>
              <a:t>Coefficient : ?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29451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1691680" y="1340768"/>
            <a:ext cx="72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L’épreuve est corrigée par </a:t>
            </a:r>
            <a:r>
              <a:rPr lang="fr-FR" sz="2400" dirty="0"/>
              <a:t>un professeur ayant en charge l’enseignement du </a:t>
            </a:r>
            <a:r>
              <a:rPr lang="fr-FR" sz="2400" dirty="0" smtClean="0"/>
              <a:t>« management </a:t>
            </a:r>
            <a:r>
              <a:rPr lang="fr-FR" sz="2400" dirty="0"/>
              <a:t>des </a:t>
            </a:r>
            <a:r>
              <a:rPr lang="fr-FR" sz="2400" dirty="0" smtClean="0"/>
              <a:t>organisations » </a:t>
            </a:r>
            <a:r>
              <a:rPr lang="fr-FR" sz="2400" dirty="0"/>
              <a:t>dans la série </a:t>
            </a:r>
            <a:r>
              <a:rPr lang="fr-FR" sz="2400" dirty="0" smtClean="0"/>
              <a:t>« Sciences </a:t>
            </a:r>
            <a:r>
              <a:rPr lang="fr-FR" sz="2400" dirty="0"/>
              <a:t>et technologies </a:t>
            </a:r>
            <a:r>
              <a:rPr lang="fr-FR" sz="2400" dirty="0" smtClean="0"/>
              <a:t>du management et de </a:t>
            </a:r>
            <a:r>
              <a:rPr lang="fr-FR" sz="2400" dirty="0"/>
              <a:t>la </a:t>
            </a:r>
            <a:r>
              <a:rPr lang="fr-FR" sz="2400" dirty="0" smtClean="0"/>
              <a:t>gestion » </a:t>
            </a:r>
            <a:endParaRPr lang="fr-FR" sz="2400" b="1" dirty="0"/>
          </a:p>
          <a:p>
            <a:r>
              <a:rPr lang="fr-FR" sz="2400" b="1" dirty="0" smtClean="0"/>
              <a:t/>
            </a:r>
            <a:br>
              <a:rPr lang="fr-FR" sz="2400" b="1" dirty="0" smtClean="0"/>
            </a:br>
            <a:endParaRPr lang="fr-FR" sz="2400" b="1" dirty="0" smtClean="0"/>
          </a:p>
          <a:p>
            <a:r>
              <a:rPr lang="fr-FR" sz="2400" dirty="0" smtClean="0"/>
              <a:t>L’épreuve prend la forme de </a:t>
            </a:r>
            <a:r>
              <a:rPr lang="fr-FR" sz="2400" b="1" dirty="0" smtClean="0"/>
              <a:t>l’étude d’une ou plusieurs situations concrètes de management des organisations</a:t>
            </a:r>
            <a:r>
              <a:rPr lang="fr-FR" sz="2400" dirty="0" smtClean="0"/>
              <a:t>, présentées dans un </a:t>
            </a:r>
            <a:r>
              <a:rPr lang="fr-FR" sz="2400" b="1" dirty="0" smtClean="0"/>
              <a:t>dossier documentaire</a:t>
            </a:r>
            <a:r>
              <a:rPr lang="fr-FR" sz="2400" dirty="0" smtClean="0"/>
              <a:t> accompagné d’une série de questions.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111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1691680" y="1628800"/>
            <a:ext cx="7200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L’épreuve vise :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fr-FR" sz="2200" dirty="0" smtClean="0"/>
              <a:t>à évaluer la </a:t>
            </a:r>
            <a:r>
              <a:rPr lang="fr-FR" sz="2200" b="1" dirty="0" smtClean="0"/>
              <a:t>connaissance des concepts et des notions fondamentales</a:t>
            </a:r>
            <a:r>
              <a:rPr lang="fr-FR" sz="2200" dirty="0" smtClean="0"/>
              <a:t> figurant dans le programme,</a:t>
            </a:r>
          </a:p>
          <a:p>
            <a:endParaRPr lang="fr-FR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fr-FR" sz="2200" dirty="0"/>
              <a:t>à</a:t>
            </a:r>
            <a:r>
              <a:rPr lang="fr-FR" sz="2200" dirty="0" smtClean="0"/>
              <a:t> évaluer la</a:t>
            </a:r>
            <a:r>
              <a:rPr lang="fr-FR" sz="2200" b="1" dirty="0" smtClean="0"/>
              <a:t> capacité du candidat à les mobiliser pour l’analyse des organisations et des pratiques de management,</a:t>
            </a:r>
          </a:p>
          <a:p>
            <a:pPr marL="342900" indent="-342900">
              <a:buFont typeface="Wingdings" pitchFamily="2" charset="2"/>
              <a:buChar char="ü"/>
            </a:pPr>
            <a:endParaRPr lang="fr-FR" sz="2200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fr-FR" sz="2200" dirty="0"/>
              <a:t>à</a:t>
            </a:r>
            <a:r>
              <a:rPr lang="fr-FR" sz="2200" dirty="0" smtClean="0"/>
              <a:t> vérifier ses </a:t>
            </a:r>
            <a:r>
              <a:rPr lang="fr-FR" sz="2200" b="1" dirty="0" smtClean="0"/>
              <a:t>acquis méthodologiques </a:t>
            </a:r>
            <a:r>
              <a:rPr lang="fr-FR" sz="2200" dirty="0" smtClean="0"/>
              <a:t>dans cette discipline.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111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1692548" y="1196752"/>
            <a:ext cx="7200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Le candidat mobilise ses connaissances et développe des capacités pour :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fr-FR" sz="2400" b="1" dirty="0" smtClean="0"/>
              <a:t>étudier et exploiter une documentation </a:t>
            </a:r>
            <a:r>
              <a:rPr lang="fr-FR" sz="2400" dirty="0" smtClean="0"/>
              <a:t>concernant une ou plusieurs organisations 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fr-FR" sz="2400" b="1" dirty="0" smtClean="0"/>
              <a:t>analyser une organisation </a:t>
            </a:r>
            <a:r>
              <a:rPr lang="fr-FR" sz="2400" dirty="0" smtClean="0"/>
              <a:t>: identifier ses caractéristiques, son fonctionnement, ses modes de management, ses choix et éventuellement son évolution ;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fr-FR" sz="2400" b="1" dirty="0" smtClean="0"/>
              <a:t>identifier une situation ou un problème de management</a:t>
            </a:r>
            <a:r>
              <a:rPr lang="fr-FR" sz="2400" dirty="0" smtClean="0"/>
              <a:t> et en </a:t>
            </a:r>
            <a:r>
              <a:rPr lang="fr-FR" sz="2400" b="1" dirty="0" smtClean="0"/>
              <a:t>proposer une analyse </a:t>
            </a:r>
            <a:r>
              <a:rPr lang="fr-FR" sz="2400" dirty="0" smtClean="0"/>
              <a:t>ou un diagnostic raisonné et argumenté.</a:t>
            </a:r>
            <a:endParaRPr lang="fr-FR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111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71600" y="908720"/>
            <a:ext cx="7920880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8000" b="1" dirty="0" smtClean="0"/>
              <a:t>Il est donc attendu des candidats :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7200" dirty="0" smtClean="0"/>
              <a:t>qu’ils aient des connaissances,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7200" dirty="0" smtClean="0"/>
              <a:t>qu’ils sachent les mobiliser avec pertinence pour être capables, à partir d’un ou plusieurs contextes organisationnels 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6400" dirty="0" smtClean="0"/>
              <a:t>de caractériser la ou les organisations présentées à l’aide de critères de base,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6400" dirty="0" smtClean="0"/>
              <a:t>d’analyser la documentation remise (textes, tableaux, graphiques…),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6400" dirty="0" smtClean="0"/>
              <a:t>d’identifier un ou plusieurs problèmes de management propres à l’organisation présentée,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6400" dirty="0" smtClean="0"/>
              <a:t>de mener une réflexion sur ce ou ces problèmes de management pour :</a:t>
            </a:r>
          </a:p>
          <a:p>
            <a:pPr marL="1485900" lvl="2">
              <a:lnSpc>
                <a:spcPct val="120000"/>
              </a:lnSpc>
              <a:buFont typeface="Arial" pitchFamily="34" charset="0"/>
              <a:buChar char="•"/>
            </a:pPr>
            <a:r>
              <a:rPr lang="fr-FR" sz="5600" dirty="0" smtClean="0"/>
              <a:t>proposer des pistes de solutions au problème de management identifié,</a:t>
            </a:r>
            <a:endParaRPr lang="fr-FR" sz="5600" dirty="0"/>
          </a:p>
          <a:p>
            <a:pPr marL="1485900" lvl="2">
              <a:lnSpc>
                <a:spcPct val="120000"/>
              </a:lnSpc>
              <a:buFont typeface="Arial" pitchFamily="34" charset="0"/>
              <a:buChar char="•"/>
            </a:pPr>
            <a:r>
              <a:rPr lang="fr-FR" sz="5600" dirty="0" smtClean="0"/>
              <a:t>choisir, à partir d’une liste de solutions envisageables, la solution jugée la mieux adaptée,</a:t>
            </a:r>
          </a:p>
          <a:p>
            <a:pPr marL="1485900" lvl="2">
              <a:lnSpc>
                <a:spcPct val="120000"/>
              </a:lnSpc>
              <a:buFont typeface="Arial" pitchFamily="34" charset="0"/>
              <a:buChar char="•"/>
            </a:pPr>
            <a:r>
              <a:rPr lang="fr-FR" sz="5600" dirty="0" smtClean="0"/>
              <a:t>apprécier la pertinence de la solution proposée dans le sujet,</a:t>
            </a:r>
          </a:p>
          <a:p>
            <a:pPr marL="1485900" lvl="2">
              <a:lnSpc>
                <a:spcPct val="120000"/>
              </a:lnSpc>
              <a:buFont typeface="Arial" pitchFamily="34" charset="0"/>
              <a:buChar char="•"/>
            </a:pPr>
            <a:r>
              <a:rPr lang="fr-FR" sz="5600" dirty="0" smtClean="0"/>
              <a:t>apprécier la possibilité de transposer une solution adoptée par une autre organisation, confrontée à une situation managériale identique ou comparable,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6400" dirty="0"/>
              <a:t>dans des réponses </a:t>
            </a:r>
            <a:r>
              <a:rPr lang="fr-FR" sz="6400" dirty="0" smtClean="0"/>
              <a:t>argumentées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7200" dirty="0" smtClean="0"/>
              <a:t>Par </a:t>
            </a:r>
            <a:r>
              <a:rPr lang="fr-FR" sz="7200" dirty="0"/>
              <a:t>conséquent, </a:t>
            </a:r>
            <a:r>
              <a:rPr lang="fr-FR" sz="7200" b="1" dirty="0"/>
              <a:t>il n’est pas demandé LA solution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fr-FR" sz="5600" dirty="0" smtClean="0"/>
          </a:p>
          <a:p>
            <a:pPr marL="914400" lvl="2" indent="0">
              <a:lnSpc>
                <a:spcPct val="120000"/>
              </a:lnSpc>
              <a:buNone/>
            </a:pPr>
            <a:endParaRPr lang="fr-FR" sz="5600" dirty="0" smtClean="0"/>
          </a:p>
          <a:p>
            <a:pPr marL="914400" lvl="2" indent="0">
              <a:lnSpc>
                <a:spcPct val="120000"/>
              </a:lnSpc>
              <a:buNone/>
            </a:pPr>
            <a:endParaRPr lang="fr-FR" sz="5100" dirty="0" smtClean="0"/>
          </a:p>
          <a:p>
            <a:pPr marL="914400" lvl="2" indent="0">
              <a:lnSpc>
                <a:spcPct val="120000"/>
              </a:lnSpc>
              <a:buNone/>
            </a:pPr>
            <a:endParaRPr lang="fr-FR" sz="5100" dirty="0" smtClean="0"/>
          </a:p>
          <a:p>
            <a:pPr marL="914400" lvl="2" indent="0">
              <a:buNone/>
            </a:pPr>
            <a:endParaRPr lang="fr-FR" dirty="0" smtClean="0"/>
          </a:p>
          <a:p>
            <a:pPr lvl="2">
              <a:buFontTx/>
              <a:buChar char="-"/>
            </a:pPr>
            <a:endParaRPr lang="fr-FR" dirty="0" smtClean="0"/>
          </a:p>
          <a:p>
            <a:pPr lvl="2">
              <a:buFontTx/>
              <a:buChar char="-"/>
            </a:pPr>
            <a:endParaRPr lang="fr-FR" dirty="0" smtClean="0"/>
          </a:p>
          <a:p>
            <a:pPr lvl="2">
              <a:buFontTx/>
              <a:buChar char="-"/>
            </a:pPr>
            <a:endParaRPr lang="fr-FR" dirty="0" smtClean="0"/>
          </a:p>
          <a:p>
            <a:pPr lvl="2">
              <a:buFontTx/>
              <a:buChar char="-"/>
            </a:pPr>
            <a:endParaRPr lang="fr-FR" dirty="0" smtClean="0"/>
          </a:p>
          <a:p>
            <a:pPr lvl="1">
              <a:buFontTx/>
              <a:buChar char="-"/>
            </a:pP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1664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691680" y="1340768"/>
            <a:ext cx="7200800" cy="449897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La nature spécifique de l’épreuve et de son évaluation implique la conception de sujets :</a:t>
            </a:r>
          </a:p>
          <a:p>
            <a:pPr marL="0" indent="0">
              <a:buNone/>
            </a:pPr>
            <a:endParaRPr lang="fr-FR" dirty="0" smtClean="0"/>
          </a:p>
          <a:p>
            <a:pPr algn="just">
              <a:buFont typeface="Wingdings" pitchFamily="2" charset="2"/>
              <a:buChar char="ü"/>
            </a:pPr>
            <a:r>
              <a:rPr lang="fr-FR" dirty="0" smtClean="0"/>
              <a:t>bâtis autour d’un fil directeur relevant du management stratégique,</a:t>
            </a:r>
          </a:p>
          <a:p>
            <a:pPr marL="0" indent="0" algn="just">
              <a:buNone/>
            </a:pPr>
            <a:endParaRPr lang="fr-FR" dirty="0"/>
          </a:p>
          <a:p>
            <a:pPr algn="just">
              <a:buFont typeface="Wingdings" pitchFamily="2" charset="2"/>
              <a:buChar char="ü"/>
            </a:pPr>
            <a:r>
              <a:rPr lang="fr-FR" dirty="0" smtClean="0"/>
              <a:t>construits pour permettre au candidat d’apporter des réponses argumentées, en cohérence avec le contexte présenté.</a:t>
            </a: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5883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91680" y="908720"/>
            <a:ext cx="7200800" cy="108012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b="1" dirty="0" smtClean="0"/>
              <a:t>Un exemple d’application :</a:t>
            </a:r>
            <a:br>
              <a:rPr lang="fr-FR" b="1" dirty="0" smtClean="0"/>
            </a:br>
            <a:r>
              <a:rPr lang="fr-FR" dirty="0" smtClean="0"/>
              <a:t>Sujet de la session 2011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636912"/>
            <a:ext cx="7982397" cy="403244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sz="3500" b="1" dirty="0" smtClean="0"/>
              <a:t> </a:t>
            </a:r>
            <a:r>
              <a:rPr lang="fr-FR" sz="3800" b="1" dirty="0" smtClean="0"/>
              <a:t>Le contexte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3500" b="1" dirty="0" smtClean="0"/>
              <a:t>Une organisation publique </a:t>
            </a:r>
            <a:r>
              <a:rPr lang="fr-FR" sz="3200" dirty="0" smtClean="0"/>
              <a:t>: la </a:t>
            </a:r>
            <a:r>
              <a:rPr lang="fr-FR" sz="3200" dirty="0"/>
              <a:t>communauté </a:t>
            </a:r>
            <a:r>
              <a:rPr lang="fr-FR" sz="3200" dirty="0" smtClean="0"/>
              <a:t>d'agglomération de </a:t>
            </a:r>
            <a:r>
              <a:rPr lang="fr-FR" sz="3200" dirty="0"/>
              <a:t>Perpignan </a:t>
            </a:r>
            <a:r>
              <a:rPr lang="fr-FR" sz="3200" dirty="0" smtClean="0"/>
              <a:t>Méditerranée :</a:t>
            </a:r>
          </a:p>
          <a:p>
            <a:pPr marL="0" indent="0">
              <a:buNone/>
            </a:pPr>
            <a:endParaRPr lang="fr-FR" sz="3200" dirty="0" smtClean="0"/>
          </a:p>
          <a:p>
            <a:pPr lvl="1">
              <a:buFont typeface="Wingdings" pitchFamily="2" charset="2"/>
              <a:buChar char="ü"/>
            </a:pPr>
            <a:r>
              <a:rPr lang="fr-FR" sz="2900" dirty="0" smtClean="0"/>
              <a:t>26 communes</a:t>
            </a:r>
          </a:p>
          <a:p>
            <a:pPr lvl="1">
              <a:buFont typeface="Wingdings" pitchFamily="2" charset="2"/>
              <a:buChar char="ü"/>
            </a:pPr>
            <a:r>
              <a:rPr lang="fr-FR" sz="2900" i="1" dirty="0" smtClean="0"/>
              <a:t>des compétences </a:t>
            </a:r>
            <a:r>
              <a:rPr lang="fr-FR" sz="2900" dirty="0" smtClean="0"/>
              <a:t>parmi lesquelles : transporter </a:t>
            </a:r>
            <a:r>
              <a:rPr lang="fr-FR" sz="2900" dirty="0"/>
              <a:t>en bus et organiser les </a:t>
            </a:r>
            <a:r>
              <a:rPr lang="fr-FR" sz="2900" dirty="0" smtClean="0"/>
              <a:t>déplacements (ce qui participe à la politique de développement économique et social de l’agglomération perpignanaise)</a:t>
            </a:r>
          </a:p>
          <a:p>
            <a:pPr lvl="1">
              <a:buFont typeface="Wingdings" pitchFamily="2" charset="2"/>
              <a:buChar char="ü"/>
            </a:pPr>
            <a:r>
              <a:rPr lang="fr-FR" sz="2900" i="1" dirty="0" smtClean="0"/>
              <a:t>des valeurs</a:t>
            </a:r>
            <a:r>
              <a:rPr lang="fr-FR" sz="2900" dirty="0" smtClean="0"/>
              <a:t> comme le respect l’environnement, le droit au transport pour tous,</a:t>
            </a:r>
          </a:p>
          <a:p>
            <a:pPr lvl="1">
              <a:buFont typeface="Wingdings" pitchFamily="2" charset="2"/>
              <a:buChar char="ü"/>
            </a:pPr>
            <a:r>
              <a:rPr lang="fr-FR" sz="2900" i="1" dirty="0" smtClean="0"/>
              <a:t>des contraintes </a:t>
            </a:r>
          </a:p>
          <a:p>
            <a:pPr lvl="2">
              <a:buFont typeface="Arial" pitchFamily="34" charset="0"/>
              <a:buChar char="•"/>
            </a:pPr>
            <a:r>
              <a:rPr lang="fr-FR" sz="2600" dirty="0" smtClean="0"/>
              <a:t>générales : budgétaires</a:t>
            </a:r>
          </a:p>
          <a:p>
            <a:pPr lvl="2">
              <a:buFont typeface="Arial" pitchFamily="34" charset="0"/>
              <a:buChar char="•"/>
            </a:pPr>
            <a:r>
              <a:rPr lang="fr-FR" sz="2600" dirty="0" smtClean="0"/>
              <a:t>spécifiques : l’évolution démographique générant des problèmes de circulation et, en conséquence, des problèmes environnementaux</a:t>
            </a:r>
          </a:p>
          <a:p>
            <a:pPr marL="0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07704" y="116632"/>
            <a:ext cx="7089452" cy="6926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36000" rIns="90000" bIns="36000" numCol="1" anchor="ctr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2pPr>
            <a:lvl3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3pPr>
            <a:lvl4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4pPr>
            <a:lvl5pPr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5pPr>
            <a:lvl6pPr marL="4572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6pPr>
            <a:lvl7pPr marL="9144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7pPr>
            <a:lvl8pPr marL="13716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8pPr>
            <a:lvl9pPr marL="1828800" algn="r" defTabSz="44926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defRPr sz="28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fr-FR" sz="1800" dirty="0" smtClean="0">
                <a:latin typeface="Arial Narrow" pitchFamily="34" charset="0"/>
              </a:rPr>
              <a:t>Séminaire national sur les nouveaux programmes de la série « Sciences et technologies du management et de la gestion » - 24 et 25 janvier 2012</a:t>
            </a:r>
            <a:endParaRPr lang="fr-FR" sz="16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755576" y="2060848"/>
            <a:ext cx="469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4" action="ppaction://hlinkfile"/>
              </a:rPr>
              <a:t>Sujet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83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séminaire stmg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séminaire stmg</Template>
  <TotalTime>389</TotalTime>
  <Words>1372</Words>
  <Application>Microsoft Office PowerPoint</Application>
  <PresentationFormat>Affichage à l'écran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séminaire stmg</vt:lpstr>
      <vt:lpstr>MANAGEMENT DES ORGANISATIONS   L’épreuve de certification  </vt:lpstr>
      <vt:lpstr>Définition de l’épreuve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 exemple d’application : Sujet de la session 2011</vt:lpstr>
      <vt:lpstr>Présentation PowerPoint</vt:lpstr>
      <vt:lpstr>Présentation PowerPoint</vt:lpstr>
      <vt:lpstr>Présentation PowerPoint</vt:lpstr>
      <vt:lpstr>Présentation PowerPoint</vt:lpstr>
      <vt:lpstr> Les évolutions du questionnement envisageables </vt:lpstr>
      <vt:lpstr> Les évolutions du questionnement envisageables </vt:lpstr>
      <vt:lpstr> Les évolutions du questionnement envisageables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DES ORGANISATIONS</dc:title>
  <dc:creator>Your User Name</dc:creator>
  <cp:lastModifiedBy>Your User Name</cp:lastModifiedBy>
  <cp:revision>71</cp:revision>
  <dcterms:created xsi:type="dcterms:W3CDTF">2012-01-18T15:20:20Z</dcterms:created>
  <dcterms:modified xsi:type="dcterms:W3CDTF">2012-01-24T13:04:45Z</dcterms:modified>
</cp:coreProperties>
</file>